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10" r:id="rId2"/>
    <p:sldId id="282" r:id="rId3"/>
    <p:sldId id="258" r:id="rId4"/>
    <p:sldId id="307" r:id="rId5"/>
    <p:sldId id="259" r:id="rId6"/>
    <p:sldId id="260" r:id="rId7"/>
    <p:sldId id="283" r:id="rId8"/>
    <p:sldId id="285" r:id="rId9"/>
    <p:sldId id="261" r:id="rId10"/>
    <p:sldId id="262" r:id="rId11"/>
    <p:sldId id="276" r:id="rId12"/>
    <p:sldId id="269" r:id="rId13"/>
    <p:sldId id="284" r:id="rId14"/>
    <p:sldId id="286" r:id="rId15"/>
    <p:sldId id="287" r:id="rId16"/>
    <p:sldId id="288" r:id="rId17"/>
    <p:sldId id="303" r:id="rId18"/>
    <p:sldId id="304" r:id="rId19"/>
    <p:sldId id="305" r:id="rId20"/>
    <p:sldId id="306" r:id="rId21"/>
    <p:sldId id="299" r:id="rId22"/>
    <p:sldId id="300" r:id="rId23"/>
    <p:sldId id="301" r:id="rId24"/>
    <p:sldId id="302" r:id="rId25"/>
    <p:sldId id="289" r:id="rId26"/>
    <p:sldId id="311" r:id="rId27"/>
    <p:sldId id="290" r:id="rId28"/>
    <p:sldId id="291" r:id="rId29"/>
    <p:sldId id="292" r:id="rId30"/>
    <p:sldId id="294" r:id="rId31"/>
    <p:sldId id="295" r:id="rId32"/>
    <p:sldId id="296" r:id="rId33"/>
    <p:sldId id="297" r:id="rId34"/>
    <p:sldId id="298" r:id="rId35"/>
    <p:sldId id="270" r:id="rId36"/>
    <p:sldId id="308" r:id="rId37"/>
    <p:sldId id="309" r:id="rId38"/>
    <p:sldId id="271" r:id="rId39"/>
    <p:sldId id="272" r:id="rId40"/>
    <p:sldId id="273" r:id="rId41"/>
    <p:sldId id="274" r:id="rId42"/>
    <p:sldId id="28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18" autoAdjust="0"/>
  </p:normalViewPr>
  <p:slideViewPr>
    <p:cSldViewPr>
      <p:cViewPr varScale="1">
        <p:scale>
          <a:sx n="92" d="100"/>
          <a:sy n="92"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FF885-6A3D-4A49-B34E-3A7257D18FCE}" type="datetimeFigureOut">
              <a:rPr lang="en-GB" smtClean="0"/>
              <a:t>25/01/2019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AC362A-95E0-40EC-B840-5F2F8497E54A}" type="slidenum">
              <a:rPr lang="en-GB" smtClean="0"/>
              <a:t>‹#›</a:t>
            </a:fld>
            <a:endParaRPr lang="en-GB"/>
          </a:p>
        </p:txBody>
      </p:sp>
    </p:spTree>
    <p:extLst>
      <p:ext uri="{BB962C8B-B14F-4D97-AF65-F5344CB8AC3E}">
        <p14:creationId xmlns:p14="http://schemas.microsoft.com/office/powerpoint/2010/main" val="3765242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ltLang="en-US" dirty="0" smtClean="0">
                <a:latin typeface="Arial" charset="0"/>
                <a:ea typeface="ＭＳ Ｐゴシック" pitchFamily="34" charset="-128"/>
              </a:rPr>
              <a:t>This is  two-minute film of a father reading to his baby.</a:t>
            </a:r>
          </a:p>
          <a:p>
            <a:pPr marL="171450" indent="-171450">
              <a:buFontTx/>
              <a:buChar char="•"/>
            </a:pPr>
            <a:r>
              <a:rPr lang="en-GB" altLang="en-US" dirty="0" smtClean="0">
                <a:latin typeface="Arial" charset="0"/>
                <a:ea typeface="ＭＳ Ｐゴシック" pitchFamily="34" charset="-128"/>
              </a:rPr>
              <a:t>The baby has obviously heard the story many times and can distinguish between the text and the narrator.</a:t>
            </a:r>
          </a:p>
          <a:p>
            <a:pPr marL="171450" indent="-171450">
              <a:buFontTx/>
              <a:buChar char="•"/>
            </a:pPr>
            <a:r>
              <a:rPr lang="en-GB" altLang="en-US" dirty="0" smtClean="0">
                <a:latin typeface="Arial" charset="0"/>
                <a:ea typeface="ＭＳ Ｐゴシック" pitchFamily="34" charset="-128"/>
              </a:rPr>
              <a:t>The patterns and the rhythms of the story are embedded and the baby knows when his father is reading and when he is making the animal noises.</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a:t>
            </a:fld>
            <a:endParaRPr lang="en-GB"/>
          </a:p>
        </p:txBody>
      </p:sp>
    </p:spTree>
    <p:extLst>
      <p:ext uri="{BB962C8B-B14F-4D97-AF65-F5344CB8AC3E}">
        <p14:creationId xmlns:p14="http://schemas.microsoft.com/office/powerpoint/2010/main" val="395177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Boys who read 3 pages of a book and then put it back!</a:t>
            </a:r>
          </a:p>
          <a:p>
            <a:pPr eaLnBrk="1" hangingPunct="1">
              <a:spcBef>
                <a:spcPct val="0"/>
              </a:spcBef>
            </a:pPr>
            <a:r>
              <a:rPr lang="en-GB" altLang="en-US" smtClean="0"/>
              <a:t>We have a moral duty!</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BDCBDC8-0EA7-4F07-8B4D-134E9508DED8}" type="slidenum">
              <a:rPr lang="en-GB" altLang="en-US" smtClean="0"/>
              <a:pPr eaLnBrk="1" hangingPunct="1"/>
              <a:t>14</a:t>
            </a:fld>
            <a:endParaRPr lang="en-GB" altLang="en-US" smtClean="0"/>
          </a:p>
        </p:txBody>
      </p:sp>
    </p:spTree>
    <p:extLst>
      <p:ext uri="{BB962C8B-B14F-4D97-AF65-F5344CB8AC3E}">
        <p14:creationId xmlns:p14="http://schemas.microsoft.com/office/powerpoint/2010/main" val="97759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KS1 Reading Test</a:t>
            </a:r>
          </a:p>
          <a:p>
            <a:endParaRPr lang="en-GB" dirty="0" smtClean="0"/>
          </a:p>
          <a:p>
            <a:r>
              <a:rPr lang="en-GB" dirty="0" smtClean="0"/>
              <a:t>Show</a:t>
            </a:r>
            <a:r>
              <a:rPr lang="en-GB" baseline="0" dirty="0" smtClean="0"/>
              <a:t> the slides containing KS1 and 2 reading test texts. </a:t>
            </a:r>
          </a:p>
          <a:p>
            <a:r>
              <a:rPr lang="en-GB" baseline="0" dirty="0" smtClean="0"/>
              <a:t>Outline how lengthy they are and how little time children have to read and answer questions about the text.</a:t>
            </a:r>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17</a:t>
            </a:fld>
            <a:endParaRPr lang="en-GB"/>
          </a:p>
        </p:txBody>
      </p:sp>
    </p:spTree>
    <p:extLst>
      <p:ext uri="{BB962C8B-B14F-4D97-AF65-F5344CB8AC3E}">
        <p14:creationId xmlns:p14="http://schemas.microsoft.com/office/powerpoint/2010/main" val="788520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KS1 Reading Test</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18</a:t>
            </a:fld>
            <a:endParaRPr lang="en-GB"/>
          </a:p>
        </p:txBody>
      </p:sp>
    </p:spTree>
    <p:extLst>
      <p:ext uri="{BB962C8B-B14F-4D97-AF65-F5344CB8AC3E}">
        <p14:creationId xmlns:p14="http://schemas.microsoft.com/office/powerpoint/2010/main" val="1411585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KS1 Reading Test</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19</a:t>
            </a:fld>
            <a:endParaRPr lang="en-GB"/>
          </a:p>
        </p:txBody>
      </p:sp>
    </p:spTree>
    <p:extLst>
      <p:ext uri="{BB962C8B-B14F-4D97-AF65-F5344CB8AC3E}">
        <p14:creationId xmlns:p14="http://schemas.microsoft.com/office/powerpoint/2010/main" val="1900063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KS1 Reading Test</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20</a:t>
            </a:fld>
            <a:endParaRPr lang="en-GB"/>
          </a:p>
        </p:txBody>
      </p:sp>
    </p:spTree>
    <p:extLst>
      <p:ext uri="{BB962C8B-B14F-4D97-AF65-F5344CB8AC3E}">
        <p14:creationId xmlns:p14="http://schemas.microsoft.com/office/powerpoint/2010/main" val="1677783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KS2 Reading Test</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21</a:t>
            </a:fld>
            <a:endParaRPr lang="en-GB"/>
          </a:p>
        </p:txBody>
      </p:sp>
    </p:spTree>
    <p:extLst>
      <p:ext uri="{BB962C8B-B14F-4D97-AF65-F5344CB8AC3E}">
        <p14:creationId xmlns:p14="http://schemas.microsoft.com/office/powerpoint/2010/main" val="401793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KS2 Reading Test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22</a:t>
            </a:fld>
            <a:endParaRPr lang="en-GB"/>
          </a:p>
        </p:txBody>
      </p:sp>
    </p:spTree>
    <p:extLst>
      <p:ext uri="{BB962C8B-B14F-4D97-AF65-F5344CB8AC3E}">
        <p14:creationId xmlns:p14="http://schemas.microsoft.com/office/powerpoint/2010/main" val="378679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KS2 Reading Test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23</a:t>
            </a:fld>
            <a:endParaRPr lang="en-GB"/>
          </a:p>
        </p:txBody>
      </p:sp>
    </p:spTree>
    <p:extLst>
      <p:ext uri="{BB962C8B-B14F-4D97-AF65-F5344CB8AC3E}">
        <p14:creationId xmlns:p14="http://schemas.microsoft.com/office/powerpoint/2010/main" val="1955625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KS2 Reading Test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24</a:t>
            </a:fld>
            <a:endParaRPr lang="en-GB"/>
          </a:p>
        </p:txBody>
      </p:sp>
    </p:spTree>
    <p:extLst>
      <p:ext uri="{BB962C8B-B14F-4D97-AF65-F5344CB8AC3E}">
        <p14:creationId xmlns:p14="http://schemas.microsoft.com/office/powerpoint/2010/main" val="143163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Children who read often, quickly</a:t>
            </a:r>
            <a:r>
              <a:rPr lang="en-GB" baseline="0" dirty="0" smtClean="0"/>
              <a:t> develop their inner voice over. It is this inner voice which helps to develop comprehension skills.</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25</a:t>
            </a:fld>
            <a:endParaRPr lang="en-GB"/>
          </a:p>
        </p:txBody>
      </p:sp>
    </p:spTree>
    <p:extLst>
      <p:ext uri="{BB962C8B-B14F-4D97-AF65-F5344CB8AC3E}">
        <p14:creationId xmlns:p14="http://schemas.microsoft.com/office/powerpoint/2010/main" val="1945711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6FF5506-F998-439A-A61E-E2DD668DE3B7}" type="slidenum">
              <a:rPr lang="en-US" altLang="en-US" sz="1200" smtClean="0">
                <a:latin typeface="Calibri" pitchFamily="34" charset="0"/>
              </a:rPr>
              <a:pPr eaLnBrk="1" hangingPunct="1"/>
              <a:t>3</a:t>
            </a:fld>
            <a:endParaRPr lang="en-US" altLang="en-US" sz="1200" smtClean="0">
              <a:latin typeface="Calibri"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smtClean="0">
                <a:latin typeface="Arial" charset="0"/>
                <a:ea typeface="ＭＳ Ｐゴシック" pitchFamily="34" charset="-128"/>
              </a:rPr>
              <a:t>If children are happy to read, they are more likely to do so when they have to as well as when they want to.</a:t>
            </a:r>
          </a:p>
        </p:txBody>
      </p:sp>
    </p:spTree>
    <p:extLst>
      <p:ext uri="{BB962C8B-B14F-4D97-AF65-F5344CB8AC3E}">
        <p14:creationId xmlns:p14="http://schemas.microsoft.com/office/powerpoint/2010/main" val="27341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you will talk through each of these points</a:t>
            </a:r>
            <a:r>
              <a:rPr lang="en-GB" baseline="0" dirty="0" smtClean="0"/>
              <a:t> to use at home.</a:t>
            </a:r>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27</a:t>
            </a:fld>
            <a:endParaRPr lang="en-GB"/>
          </a:p>
        </p:txBody>
      </p:sp>
    </p:spTree>
    <p:extLst>
      <p:ext uri="{BB962C8B-B14F-4D97-AF65-F5344CB8AC3E}">
        <p14:creationId xmlns:p14="http://schemas.microsoft.com/office/powerpoint/2010/main" val="2480304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0FF7812-CF64-48D0-8B6F-D2BD4B11F662}" type="slidenum">
              <a:rPr lang="en-US" altLang="en-US" sz="1200" smtClean="0">
                <a:latin typeface="Calibri" pitchFamily="34" charset="0"/>
              </a:rPr>
              <a:pPr eaLnBrk="1" hangingPunct="1"/>
              <a:t>35</a:t>
            </a:fld>
            <a:endParaRPr lang="en-US" altLang="en-US" sz="1200" smtClean="0">
              <a:latin typeface="Calibri"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latin typeface="Arial" charset="0"/>
                <a:ea typeface="ＭＳ Ｐゴシック" pitchFamily="34" charset="-128"/>
              </a:rPr>
              <a:t>Respect choices – reading the computer (Bug Club) or comics or sports magazines is still reading</a:t>
            </a:r>
            <a:r>
              <a:rPr lang="en-US" altLang="en-US" baseline="0" dirty="0" smtClean="0">
                <a:latin typeface="Arial" charset="0"/>
                <a:ea typeface="ＭＳ Ｐゴシック" pitchFamily="34" charset="-128"/>
              </a:rPr>
              <a:t> and is fine – but it is the role of teachers and parents to encourage a variety of reading: non-fiction, novels etc. </a:t>
            </a:r>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1876042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188913" y="4343400"/>
            <a:ext cx="640873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dirty="0" smtClean="0">
                <a:latin typeface="Arial" charset="0"/>
                <a:ea typeface="ＭＳ Ｐゴシック" pitchFamily="34" charset="-128"/>
              </a:rPr>
              <a:t>Explain</a:t>
            </a:r>
            <a:r>
              <a:rPr lang="en-GB" altLang="en-US" baseline="0" dirty="0" smtClean="0">
                <a:latin typeface="Arial" charset="0"/>
                <a:ea typeface="ＭＳ Ｐゴシック" pitchFamily="34" charset="-128"/>
              </a:rPr>
              <a:t> that we know there are times when children will be struggle to decode a new word, or to decipher its meaning. There are things we can do to help them along.</a:t>
            </a:r>
            <a:endParaRPr lang="en-GB" altLang="en-US" dirty="0" smtClean="0">
              <a:latin typeface="Arial" charset="0"/>
              <a:ea typeface="ＭＳ Ｐゴシック" pitchFamily="34" charset="-128"/>
            </a:endParaRPr>
          </a:p>
          <a:p>
            <a:pPr marL="171450" indent="-171450">
              <a:buFontTx/>
              <a:buChar char="•"/>
            </a:pPr>
            <a:r>
              <a:rPr lang="en-GB" altLang="en-US" dirty="0" smtClean="0">
                <a:latin typeface="Arial" charset="0"/>
                <a:ea typeface="ＭＳ Ｐゴシック" pitchFamily="34" charset="-128"/>
              </a:rPr>
              <a:t>Talk through each strategy and explain what each will do to help the child decode/clarify a word that they cannot read/understand.</a:t>
            </a:r>
          </a:p>
          <a:p>
            <a:pPr marL="0" indent="0">
              <a:buFontTx/>
              <a:buNone/>
            </a:pP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r>
              <a:rPr lang="en-GB" altLang="en-US" dirty="0" smtClean="0">
                <a:latin typeface="Arial" charset="0"/>
                <a:ea typeface="ＭＳ Ｐゴシック" pitchFamily="34" charset="-128"/>
              </a:rPr>
              <a:t/>
            </a:r>
            <a:br>
              <a:rPr lang="en-GB" altLang="en-US" dirty="0" smtClean="0">
                <a:latin typeface="Arial" charset="0"/>
                <a:ea typeface="ＭＳ Ｐゴシック" pitchFamily="34" charset="-128"/>
              </a:rPr>
            </a:br>
            <a:endParaRPr lang="en-GB" altLang="en-US" dirty="0" smtClean="0">
              <a:latin typeface="Arial" charset="0"/>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3684AB44-B800-4AA7-A776-1865A4A63996}" type="slidenum">
              <a:rPr lang="en-GB" altLang="en-US" sz="1200" smtClean="0"/>
              <a:pPr/>
              <a:t>38</a:t>
            </a:fld>
            <a:endParaRPr lang="en-GB" altLang="en-US" sz="1200" smtClean="0"/>
          </a:p>
        </p:txBody>
      </p:sp>
    </p:spTree>
    <p:extLst>
      <p:ext uri="{BB962C8B-B14F-4D97-AF65-F5344CB8AC3E}">
        <p14:creationId xmlns:p14="http://schemas.microsoft.com/office/powerpoint/2010/main" val="439379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ea typeface="ＭＳ Ｐゴシック"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F42449CB-73F9-4BEA-8C4D-DA752A0E06DD}" type="slidenum">
              <a:rPr lang="en-US" altLang="en-US" sz="1200" smtClean="0"/>
              <a:pPr/>
              <a:t>39</a:t>
            </a:fld>
            <a:endParaRPr lang="en-US" altLang="en-US" sz="1200" smtClean="0"/>
          </a:p>
        </p:txBody>
      </p:sp>
    </p:spTree>
    <p:extLst>
      <p:ext uri="{BB962C8B-B14F-4D97-AF65-F5344CB8AC3E}">
        <p14:creationId xmlns:p14="http://schemas.microsoft.com/office/powerpoint/2010/main" val="228108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64D6A8A-AA7D-4B00-9C46-083DEB14309F}" type="slidenum">
              <a:rPr lang="en-US" altLang="en-US" sz="1200" smtClean="0">
                <a:latin typeface="Calibri" pitchFamily="34" charset="0"/>
              </a:rPr>
              <a:pPr eaLnBrk="1" hangingPunct="1"/>
              <a:t>40</a:t>
            </a:fld>
            <a:endParaRPr lang="en-US" altLang="en-US" sz="1200" smtClean="0">
              <a:latin typeface="Calibri"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smtClean="0">
              <a:latin typeface="Arial" charset="0"/>
              <a:ea typeface="ＭＳ Ｐゴシック" pitchFamily="34" charset="-128"/>
            </a:endParaRPr>
          </a:p>
        </p:txBody>
      </p:sp>
    </p:spTree>
    <p:extLst>
      <p:ext uri="{BB962C8B-B14F-4D97-AF65-F5344CB8AC3E}">
        <p14:creationId xmlns:p14="http://schemas.microsoft.com/office/powerpoint/2010/main" val="1237984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smtClean="0">
                <a:latin typeface="Arial" charset="0"/>
                <a:ea typeface="ＭＳ Ｐゴシック" pitchFamily="34" charset="-128"/>
              </a:rPr>
              <a:t>Briefly explain the difference between an open and a closed question.</a:t>
            </a:r>
          </a:p>
          <a:p>
            <a:pPr marL="171450" indent="-171450">
              <a:buFontTx/>
              <a:buChar char="•"/>
            </a:pPr>
            <a:r>
              <a:rPr lang="en-GB" altLang="en-US" smtClean="0">
                <a:latin typeface="Arial" charset="0"/>
                <a:ea typeface="ＭＳ Ｐゴシック" pitchFamily="34" charset="-128"/>
              </a:rPr>
              <a:t>Explain that open questions will generate discussion which will lead to better understanding whereas closed question will only generate a one word answer.</a:t>
            </a:r>
          </a:p>
          <a:p>
            <a:pPr marL="171450" indent="-171450">
              <a:buFontTx/>
              <a:buChar char="•"/>
            </a:pPr>
            <a:r>
              <a:rPr lang="en-GB" altLang="en-US" smtClean="0">
                <a:latin typeface="Arial" charset="0"/>
                <a:ea typeface="ＭＳ Ｐゴシック" pitchFamily="34" charset="-128"/>
              </a:rPr>
              <a:t>Click to reveal possible alternatives when the parents have had a go.</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4D0F2E97-3CFA-42FA-B020-15EF3879BD71}" type="slidenum">
              <a:rPr lang="en-GB" altLang="en-US" sz="1200" smtClean="0"/>
              <a:pPr/>
              <a:t>41</a:t>
            </a:fld>
            <a:endParaRPr lang="en-GB" altLang="en-US" sz="1200" smtClean="0"/>
          </a:p>
        </p:txBody>
      </p:sp>
    </p:spTree>
    <p:extLst>
      <p:ext uri="{BB962C8B-B14F-4D97-AF65-F5344CB8AC3E}">
        <p14:creationId xmlns:p14="http://schemas.microsoft.com/office/powerpoint/2010/main" val="2614772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Read the table</a:t>
            </a:r>
            <a:r>
              <a:rPr lang="en-GB" baseline="0" dirty="0" smtClean="0"/>
              <a:t> statistics, pointing out that 6</a:t>
            </a:r>
            <a:r>
              <a:rPr lang="en-GB" baseline="30000" dirty="0" smtClean="0"/>
              <a:t>th</a:t>
            </a:r>
            <a:r>
              <a:rPr lang="en-GB" baseline="0" dirty="0" smtClean="0"/>
              <a:t> grade is Primary leavers 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Our expectations for home reading is any 5 nights per week for 15-20 minutes</a:t>
            </a:r>
            <a:r>
              <a:rPr lang="en-GB" baseline="0" dirty="0" smtClean="0"/>
              <a:t> from EYFS – Y3 and 30 minutes from Y4.</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Explain</a:t>
            </a:r>
            <a:r>
              <a:rPr lang="en-GB" sz="1200" b="0" i="0" kern="1200" baseline="0" dirty="0" smtClean="0">
                <a:solidFill>
                  <a:schemeClr val="tx1"/>
                </a:solidFill>
                <a:effectLst/>
                <a:latin typeface="+mn-lt"/>
                <a:ea typeface="+mn-ea"/>
                <a:cs typeface="+mn-cs"/>
              </a:rPr>
              <a:t> that books </a:t>
            </a:r>
            <a:r>
              <a:rPr lang="en-GB" sz="1200" b="0" i="0" kern="1200" dirty="0" smtClean="0">
                <a:solidFill>
                  <a:schemeClr val="tx1"/>
                </a:solidFill>
                <a:effectLst/>
                <a:latin typeface="+mn-lt"/>
                <a:ea typeface="+mn-ea"/>
                <a:cs typeface="+mn-cs"/>
              </a:rPr>
              <a:t>will be changed 3 times a week until a book is so long that it can not be read in two nights.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Books will be changed Monday, Wednesday,  Friday.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Shorter books should be read on both days (so repeated), once books get to 30 pages, read 15 pages one night, 15 the next.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Teachers should say at this point that our advice would be no games console until half an hour or reading has been done.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As</a:t>
            </a:r>
            <a:r>
              <a:rPr lang="en-GB" sz="1200" b="0" i="0" kern="1200" baseline="0" dirty="0" smtClean="0">
                <a:solidFill>
                  <a:schemeClr val="tx1"/>
                </a:solidFill>
                <a:effectLst/>
                <a:latin typeface="+mn-lt"/>
                <a:ea typeface="+mn-ea"/>
                <a:cs typeface="+mn-cs"/>
              </a:rPr>
              <a:t> a parting note, please s</a:t>
            </a:r>
            <a:r>
              <a:rPr lang="en-GB" sz="1200" b="0" i="0" kern="1200" dirty="0" smtClean="0">
                <a:solidFill>
                  <a:schemeClr val="tx1"/>
                </a:solidFill>
                <a:effectLst/>
                <a:latin typeface="+mn-lt"/>
                <a:ea typeface="+mn-ea"/>
                <a:cs typeface="+mn-cs"/>
              </a:rPr>
              <a:t>tress</a:t>
            </a:r>
            <a:r>
              <a:rPr lang="en-GB" sz="1200" b="0" i="0" kern="1200" baseline="0" dirty="0" smtClean="0">
                <a:solidFill>
                  <a:schemeClr val="tx1"/>
                </a:solidFill>
                <a:effectLst/>
                <a:latin typeface="+mn-lt"/>
                <a:ea typeface="+mn-ea"/>
                <a:cs typeface="+mn-cs"/>
              </a:rPr>
              <a:t> the </a:t>
            </a:r>
            <a:r>
              <a:rPr lang="en-GB" sz="1200" b="0" i="0" kern="1200" dirty="0" smtClean="0">
                <a:solidFill>
                  <a:schemeClr val="tx1"/>
                </a:solidFill>
                <a:effectLst/>
                <a:latin typeface="+mn-lt"/>
                <a:ea typeface="+mn-ea"/>
                <a:cs typeface="+mn-cs"/>
              </a:rPr>
              <a:t>power of bedtime stories – the parent reading to their child as part of their bedtime routine, and joining the library and letting the </a:t>
            </a:r>
            <a:r>
              <a:rPr lang="en-GB" sz="1200" b="0" i="0" kern="1200" dirty="0" err="1" smtClean="0">
                <a:solidFill>
                  <a:schemeClr val="tx1"/>
                </a:solidFill>
                <a:effectLst/>
                <a:latin typeface="+mn-lt"/>
                <a:ea typeface="+mn-ea"/>
                <a:cs typeface="+mn-cs"/>
              </a:rPr>
              <a:t>chn</a:t>
            </a:r>
            <a:r>
              <a:rPr lang="en-GB" sz="1200" b="0" i="0" kern="1200" dirty="0" smtClean="0">
                <a:solidFill>
                  <a:schemeClr val="tx1"/>
                </a:solidFill>
                <a:effectLst/>
                <a:latin typeface="+mn-lt"/>
                <a:ea typeface="+mn-ea"/>
                <a:cs typeface="+mn-cs"/>
              </a:rPr>
              <a:t> be involved in choosing the books – making it a special time.</a:t>
            </a:r>
          </a:p>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42</a:t>
            </a:fld>
            <a:endParaRPr lang="en-GB"/>
          </a:p>
        </p:txBody>
      </p:sp>
    </p:spTree>
    <p:extLst>
      <p:ext uri="{BB962C8B-B14F-4D97-AF65-F5344CB8AC3E}">
        <p14:creationId xmlns:p14="http://schemas.microsoft.com/office/powerpoint/2010/main" val="303335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https://www.gov.uk/government/uploads/system/uploads/attachment_data/file/284286/reading_for_pleasure.pdf</a:t>
            </a:r>
          </a:p>
          <a:p>
            <a:endParaRPr lang="en-GB" dirty="0" smtClean="0"/>
          </a:p>
          <a:p>
            <a:r>
              <a:rPr lang="en-GB" dirty="0" smtClean="0"/>
              <a:t>Have</a:t>
            </a:r>
            <a:r>
              <a:rPr lang="en-GB" baseline="0" dirty="0" smtClean="0"/>
              <a:t> this open in browser and divert parents attention to it. I have also tweeted this link. </a:t>
            </a:r>
          </a:p>
          <a:p>
            <a:endParaRPr lang="en-GB" baseline="0" dirty="0" smtClean="0"/>
          </a:p>
          <a:p>
            <a:r>
              <a:rPr lang="en-GB" dirty="0" smtClean="0"/>
              <a:t>In addition to the statistics displayed, the PIRLS 2006 data of school children aged 9 to 10 shows that those who read stories or novels outside of school ‘every day or almost every day’ score significantly higher (with a standardised overall score) compared to those that do so once or twice a week.</a:t>
            </a:r>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4</a:t>
            </a:fld>
            <a:endParaRPr lang="en-GB"/>
          </a:p>
        </p:txBody>
      </p:sp>
    </p:spTree>
    <p:extLst>
      <p:ext uri="{BB962C8B-B14F-4D97-AF65-F5344CB8AC3E}">
        <p14:creationId xmlns:p14="http://schemas.microsoft.com/office/powerpoint/2010/main" val="101442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728233D-87CE-4B24-9EBD-973FEF281B0D}" type="slidenum">
              <a:rPr lang="en-US" altLang="en-US" sz="1200" smtClean="0">
                <a:latin typeface="Calibri" pitchFamily="34" charset="0"/>
              </a:rPr>
              <a:pPr eaLnBrk="1" hangingPunct="1"/>
              <a:t>5</a:t>
            </a:fld>
            <a:endParaRPr lang="en-US" altLang="en-US" sz="1200" smtClean="0">
              <a:latin typeface="Calibri"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123950" y="4343400"/>
            <a:ext cx="4610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GB" altLang="en-US" dirty="0" smtClean="0">
                <a:latin typeface="Arial" charset="0"/>
                <a:ea typeface="ＭＳ Ｐゴシック" pitchFamily="34" charset="-128"/>
              </a:rPr>
              <a:t>It is likely that most positive responses will relate to being read to, at bedtime or at school.</a:t>
            </a:r>
          </a:p>
          <a:p>
            <a:pPr marL="171450" indent="-171450">
              <a:buFontTx/>
              <a:buChar char="•"/>
            </a:pPr>
            <a:r>
              <a:rPr lang="en-GB" altLang="en-US" dirty="0" smtClean="0">
                <a:latin typeface="Arial" charset="0"/>
                <a:ea typeface="ＭＳ Ｐゴシック" pitchFamily="34" charset="-128"/>
              </a:rPr>
              <a:t>Negative memories are often associated with having to read aloud in class.</a:t>
            </a:r>
          </a:p>
          <a:p>
            <a:pPr marL="0" indent="0">
              <a:buFontTx/>
              <a:buNone/>
            </a:pPr>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368047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92E90E4-9C56-428A-85F4-78D151499672}" type="slidenum">
              <a:rPr lang="en-US" altLang="en-US" sz="1200" smtClean="0">
                <a:latin typeface="Calibri" pitchFamily="34" charset="0"/>
              </a:rPr>
              <a:pPr eaLnBrk="1" hangingPunct="1"/>
              <a:t>6</a:t>
            </a:fld>
            <a:endParaRPr lang="en-US" altLang="en-US" sz="1200" smtClean="0">
              <a:latin typeface="Calibri"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smtClean="0">
                <a:latin typeface="Arial" charset="0"/>
                <a:ea typeface="ＭＳ Ｐゴシック" pitchFamily="34" charset="-128"/>
              </a:rPr>
              <a:t>Most aspects of the curriculum rely upon reading to some extent;</a:t>
            </a:r>
          </a:p>
          <a:p>
            <a:pPr marL="171450" indent="-171450">
              <a:buFontTx/>
              <a:buChar char="•"/>
            </a:pPr>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101259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D6BD6AA0-D957-47F7-A8B3-D4150F6B52EC}" type="slidenum">
              <a:rPr lang="en-US" altLang="en-US" sz="1200" smtClean="0">
                <a:latin typeface="Calibri" pitchFamily="34" charset="0"/>
              </a:rPr>
              <a:pPr eaLnBrk="1" hangingPunct="1"/>
              <a:t>10</a:t>
            </a:fld>
            <a:endParaRPr lang="en-US" altLang="en-US" sz="1200" smtClean="0">
              <a:latin typeface="Calibr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latin typeface="Arial" charset="0"/>
                <a:ea typeface="ＭＳ Ｐゴシック" pitchFamily="34" charset="-128"/>
              </a:rPr>
              <a:t>Ask parents to read the slide</a:t>
            </a:r>
            <a:r>
              <a:rPr lang="en-US" altLang="en-US" baseline="0" dirty="0" smtClean="0">
                <a:latin typeface="Arial" charset="0"/>
                <a:ea typeface="ＭＳ Ｐゴシック" pitchFamily="34" charset="-128"/>
              </a:rPr>
              <a:t> in their heads.</a:t>
            </a:r>
          </a:p>
          <a:p>
            <a:pPr marL="0" indent="0">
              <a:buFontTx/>
              <a:buNone/>
            </a:pPr>
            <a:endParaRPr lang="en-US" altLang="en-US" dirty="0" smtClean="0">
              <a:latin typeface="Arial" charset="0"/>
              <a:ea typeface="ＭＳ Ｐゴシック" pitchFamily="34" charset="-128"/>
            </a:endParaRPr>
          </a:p>
          <a:p>
            <a:pPr marL="171450" indent="-171450">
              <a:buFontTx/>
              <a:buChar char="•"/>
            </a:pPr>
            <a:r>
              <a:rPr lang="en-US" altLang="en-US" dirty="0" smtClean="0">
                <a:latin typeface="Arial" charset="0"/>
                <a:ea typeface="ＭＳ Ｐゴシック" pitchFamily="34" charset="-128"/>
              </a:rPr>
              <a:t>This slide shows that the ability to read aloud well is no indication of understanding.</a:t>
            </a:r>
          </a:p>
          <a:p>
            <a:pPr marL="171450" indent="-171450">
              <a:buFontTx/>
              <a:buChar char="•"/>
            </a:pPr>
            <a:r>
              <a:rPr lang="en-US" altLang="en-US" dirty="0" smtClean="0">
                <a:latin typeface="Arial" charset="0"/>
                <a:ea typeface="ＭＳ Ｐゴシック" pitchFamily="34" charset="-128"/>
              </a:rPr>
              <a:t>Reading comprehension has to be taught.</a:t>
            </a:r>
          </a:p>
          <a:p>
            <a:pPr marL="171450" indent="-171450">
              <a:buFontTx/>
              <a:buChar char="•"/>
            </a:pPr>
            <a:r>
              <a:rPr lang="en-US" altLang="en-US" dirty="0" smtClean="0">
                <a:latin typeface="Arial" charset="0"/>
                <a:ea typeface="ＭＳ Ｐゴシック" pitchFamily="34" charset="-128"/>
              </a:rPr>
              <a:t>Language has to be taught, defined, used and understood.</a:t>
            </a:r>
          </a:p>
        </p:txBody>
      </p:sp>
    </p:spTree>
    <p:extLst>
      <p:ext uri="{BB962C8B-B14F-4D97-AF65-F5344CB8AC3E}">
        <p14:creationId xmlns:p14="http://schemas.microsoft.com/office/powerpoint/2010/main" val="225808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ＭＳ Ｐゴシック" pitchFamily="34" charset="-128"/>
              </a:rPr>
              <a:t>Text</a:t>
            </a:r>
            <a:r>
              <a:rPr lang="en-GB" altLang="en-US" baseline="0" dirty="0" smtClean="0">
                <a:latin typeface="Arial" charset="0"/>
                <a:ea typeface="ＭＳ Ｐゴシック" pitchFamily="34" charset="-128"/>
              </a:rPr>
              <a:t> Comprehension consists of the following:</a:t>
            </a:r>
            <a:endParaRPr lang="en-GB" altLang="en-US" dirty="0" smtClean="0">
              <a:latin typeface="Arial" charset="0"/>
              <a:ea typeface="ＭＳ Ｐゴシック"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0C4FD283-E02E-4500-950B-648869EDF8CD}" type="slidenum">
              <a:rPr lang="en-GB" altLang="en-US" sz="1200" smtClean="0"/>
              <a:pPr/>
              <a:t>11</a:t>
            </a:fld>
            <a:endParaRPr lang="en-GB" altLang="en-US" sz="1200" smtClean="0"/>
          </a:p>
        </p:txBody>
      </p:sp>
    </p:spTree>
    <p:extLst>
      <p:ext uri="{BB962C8B-B14F-4D97-AF65-F5344CB8AC3E}">
        <p14:creationId xmlns:p14="http://schemas.microsoft.com/office/powerpoint/2010/main" val="3309108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86BB041B-18F9-41C2-A426-9691EAC97048}" type="slidenum">
              <a:rPr lang="en-US" altLang="en-US" sz="1200" smtClean="0">
                <a:latin typeface="Calibri" pitchFamily="34" charset="0"/>
              </a:rPr>
              <a:pPr eaLnBrk="1" hangingPunct="1"/>
              <a:t>12</a:t>
            </a:fld>
            <a:endParaRPr lang="en-US" altLang="en-US" sz="1200" smtClean="0">
              <a:latin typeface="Calibri"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smtClean="0">
                <a:latin typeface="Arial" charset="0"/>
                <a:ea typeface="ＭＳ Ｐゴシック" pitchFamily="34" charset="-128"/>
              </a:rPr>
              <a:t>So what does Reading</a:t>
            </a:r>
            <a:r>
              <a:rPr lang="en-US" altLang="en-US" baseline="0" dirty="0" smtClean="0">
                <a:latin typeface="Arial" charset="0"/>
                <a:ea typeface="ＭＳ Ｐゴシック" pitchFamily="34" charset="-128"/>
              </a:rPr>
              <a:t> look like at Crudgington?</a:t>
            </a:r>
          </a:p>
          <a:p>
            <a:pPr marL="0" indent="0">
              <a:buFontTx/>
              <a:buNone/>
            </a:pPr>
            <a:endParaRPr lang="en-US" altLang="en-US" dirty="0" smtClean="0">
              <a:latin typeface="Arial" charset="0"/>
              <a:ea typeface="ＭＳ Ｐゴシック" pitchFamily="34" charset="-128"/>
            </a:endParaRPr>
          </a:p>
          <a:p>
            <a:pPr marL="171450" indent="-171450">
              <a:buFontTx/>
              <a:buChar char="•"/>
            </a:pPr>
            <a:r>
              <a:rPr lang="en-US" altLang="en-US" dirty="0" smtClean="0">
                <a:latin typeface="Arial" charset="0"/>
                <a:ea typeface="ＭＳ Ｐゴシック" pitchFamily="34" charset="-128"/>
              </a:rPr>
              <a:t>Give a brief overview of the function of each of the above aspects of the teaching of</a:t>
            </a:r>
            <a:r>
              <a:rPr lang="en-US" altLang="en-US" baseline="0" dirty="0" smtClean="0">
                <a:latin typeface="Arial" charset="0"/>
                <a:ea typeface="ＭＳ Ｐゴシック" pitchFamily="34" charset="-128"/>
              </a:rPr>
              <a:t> </a:t>
            </a:r>
            <a:r>
              <a:rPr lang="en-US" altLang="en-US" dirty="0" smtClean="0">
                <a:latin typeface="Arial" charset="0"/>
                <a:ea typeface="ＭＳ Ｐゴシック" pitchFamily="34" charset="-128"/>
              </a:rPr>
              <a:t>reading in school.</a:t>
            </a:r>
          </a:p>
          <a:p>
            <a:pPr marL="171450" indent="-171450">
              <a:buFontTx/>
              <a:buChar char="•"/>
            </a:pPr>
            <a:r>
              <a:rPr lang="en-US" altLang="en-US" dirty="0" smtClean="0">
                <a:latin typeface="Arial" charset="0"/>
                <a:ea typeface="ＭＳ Ｐゴシック" pitchFamily="34" charset="-128"/>
              </a:rPr>
              <a:t>Explain that all of these are part of the </a:t>
            </a:r>
            <a:r>
              <a:rPr lang="en-US" altLang="en-US" b="1" u="sng" dirty="0" smtClean="0">
                <a:latin typeface="Arial" charset="0"/>
                <a:ea typeface="ＭＳ Ｐゴシック" pitchFamily="34" charset="-128"/>
              </a:rPr>
              <a:t>teaching</a:t>
            </a:r>
            <a:r>
              <a:rPr lang="en-US" altLang="en-US" dirty="0" smtClean="0">
                <a:latin typeface="Arial" charset="0"/>
                <a:ea typeface="ＭＳ Ｐゴシック" pitchFamily="34" charset="-128"/>
              </a:rPr>
              <a:t> of reading. </a:t>
            </a:r>
          </a:p>
          <a:p>
            <a:pPr marL="171450" indent="-171450">
              <a:buFontTx/>
              <a:buChar char="•"/>
            </a:pPr>
            <a:r>
              <a:rPr lang="en-US" altLang="en-US" dirty="0" smtClean="0">
                <a:latin typeface="Arial" charset="0"/>
                <a:ea typeface="ＭＳ Ｐゴシック" pitchFamily="34" charset="-128"/>
              </a:rPr>
              <a:t>Explain that sometimes, as parents, there is an expectation that children are heard reading often in school. This may be the case for some, but not all children. The hearing of reading is not the same as the teaching of reading.</a:t>
            </a:r>
          </a:p>
          <a:p>
            <a:pPr marL="171450" indent="-171450">
              <a:buFontTx/>
              <a:buChar char="•"/>
            </a:pPr>
            <a:r>
              <a:rPr lang="en-US" altLang="en-US" dirty="0" smtClean="0">
                <a:latin typeface="Arial" charset="0"/>
                <a:ea typeface="ＭＳ Ｐゴシック" pitchFamily="34" charset="-128"/>
              </a:rPr>
              <a:t>Explain the school policy and expectations about home reading – in general. Details to follow,</a:t>
            </a:r>
          </a:p>
          <a:p>
            <a:pPr marL="171450" indent="-171450">
              <a:buFontTx/>
              <a:buChar char="•"/>
            </a:pPr>
            <a:endParaRPr lang="en-US" altLang="en-US" dirty="0" smtClean="0">
              <a:latin typeface="Arial" charset="0"/>
              <a:ea typeface="ＭＳ Ｐゴシック" pitchFamily="34" charset="-128"/>
            </a:endParaRPr>
          </a:p>
        </p:txBody>
      </p:sp>
    </p:spTree>
    <p:extLst>
      <p:ext uri="{BB962C8B-B14F-4D97-AF65-F5344CB8AC3E}">
        <p14:creationId xmlns:p14="http://schemas.microsoft.com/office/powerpoint/2010/main" val="583883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AC362A-95E0-40EC-B840-5F2F8497E54A}" type="slidenum">
              <a:rPr lang="en-GB" smtClean="0"/>
              <a:t>13</a:t>
            </a:fld>
            <a:endParaRPr lang="en-GB"/>
          </a:p>
        </p:txBody>
      </p:sp>
    </p:spTree>
    <p:extLst>
      <p:ext uri="{BB962C8B-B14F-4D97-AF65-F5344CB8AC3E}">
        <p14:creationId xmlns:p14="http://schemas.microsoft.com/office/powerpoint/2010/main" val="35936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8118F4-5E04-49D4-937D-44B79FF5EF7B}"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4185415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118F4-5E04-49D4-937D-44B79FF5EF7B}"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5668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118F4-5E04-49D4-937D-44B79FF5EF7B}"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59730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6130925"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205038"/>
            <a:ext cx="4038600" cy="392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05038"/>
            <a:ext cx="4038600" cy="392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FEDBC57-3E57-455D-BDCB-9A2607206F01}" type="datetime1">
              <a:rPr lang="en-GB"/>
              <a:pPr>
                <a:defRPr/>
              </a:pPr>
              <a:t>25/01/2019</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16CEDA8-2B36-494D-A80E-075D1A62E78A}" type="slidenum">
              <a:rPr lang="en-GB"/>
              <a:pPr>
                <a:defRPr/>
              </a:pPr>
              <a:t>‹#›</a:t>
            </a:fld>
            <a:endParaRPr lang="en-GB"/>
          </a:p>
        </p:txBody>
      </p:sp>
    </p:spTree>
    <p:extLst>
      <p:ext uri="{BB962C8B-B14F-4D97-AF65-F5344CB8AC3E}">
        <p14:creationId xmlns:p14="http://schemas.microsoft.com/office/powerpoint/2010/main" val="100537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8118F4-5E04-49D4-937D-44B79FF5EF7B}"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396799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8118F4-5E04-49D4-937D-44B79FF5EF7B}"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186984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8118F4-5E04-49D4-937D-44B79FF5EF7B}"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194548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8118F4-5E04-49D4-937D-44B79FF5EF7B}"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4088804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8118F4-5E04-49D4-937D-44B79FF5EF7B}"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189257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118F4-5E04-49D4-937D-44B79FF5EF7B}"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2935205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118F4-5E04-49D4-937D-44B79FF5EF7B}"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303521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8118F4-5E04-49D4-937D-44B79FF5EF7B}"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6236A0-1166-41C3-83EA-F92CB3B730DA}" type="slidenum">
              <a:rPr lang="en-GB" smtClean="0"/>
              <a:t>‹#›</a:t>
            </a:fld>
            <a:endParaRPr lang="en-GB"/>
          </a:p>
        </p:txBody>
      </p:sp>
    </p:spTree>
    <p:extLst>
      <p:ext uri="{BB962C8B-B14F-4D97-AF65-F5344CB8AC3E}">
        <p14:creationId xmlns:p14="http://schemas.microsoft.com/office/powerpoint/2010/main" val="215089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118F4-5E04-49D4-937D-44B79FF5EF7B}" type="datetimeFigureOut">
              <a:rPr lang="en-GB" smtClean="0"/>
              <a:t>25/01/2019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236A0-1166-41C3-83EA-F92CB3B730DA}" type="slidenum">
              <a:rPr lang="en-GB" smtClean="0"/>
              <a:t>‹#›</a:t>
            </a:fld>
            <a:endParaRPr lang="en-GB"/>
          </a:p>
        </p:txBody>
      </p:sp>
    </p:spTree>
    <p:extLst>
      <p:ext uri="{BB962C8B-B14F-4D97-AF65-F5344CB8AC3E}">
        <p14:creationId xmlns:p14="http://schemas.microsoft.com/office/powerpoint/2010/main" val="330900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qU97IXT8MI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eadingagency.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33951"/>
            <a:ext cx="4896543" cy="6852307"/>
          </a:xfrm>
        </p:spPr>
      </p:pic>
    </p:spTree>
    <p:extLst>
      <p:ext uri="{BB962C8B-B14F-4D97-AF65-F5344CB8AC3E}">
        <p14:creationId xmlns:p14="http://schemas.microsoft.com/office/powerpoint/2010/main" val="4181321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549275"/>
            <a:ext cx="8229600" cy="792163"/>
          </a:xfrm>
        </p:spPr>
        <p:txBody>
          <a:bodyPr/>
          <a:lstStyle/>
          <a:p>
            <a:pPr>
              <a:defRPr/>
            </a:pPr>
            <a:r>
              <a:rPr lang="en-GB" sz="3200" b="1" dirty="0" smtClean="0"/>
              <a:t>An extract taken from a computer manual</a:t>
            </a:r>
          </a:p>
        </p:txBody>
      </p:sp>
      <p:sp>
        <p:nvSpPr>
          <p:cNvPr id="20483" name="Rectangle 3"/>
          <p:cNvSpPr>
            <a:spLocks noGrp="1" noChangeArrowheads="1"/>
          </p:cNvSpPr>
          <p:nvPr>
            <p:ph type="body" idx="1"/>
          </p:nvPr>
        </p:nvSpPr>
        <p:spPr>
          <a:xfrm>
            <a:off x="519113" y="1611313"/>
            <a:ext cx="8229600" cy="5102225"/>
          </a:xfrm>
        </p:spPr>
        <p:txBody>
          <a:bodyPr/>
          <a:lstStyle/>
          <a:p>
            <a:pPr marL="0" indent="0" algn="just">
              <a:buFontTx/>
              <a:buNone/>
              <a:defRPr/>
            </a:pPr>
            <a:r>
              <a:rPr lang="en-GB" dirty="0" smtClean="0"/>
              <a:t>According to the previous ATA/IDE hard drive transfer protocol, the signalling way to send data was in synchronous strobe mode by using the rising edge of the strobe signal. The faster strobe rate increases EMI, which cannot be eliminated by the standard 40-pin cable used by ATA and ultra ATA.</a:t>
            </a:r>
          </a:p>
          <a:p>
            <a:pPr>
              <a:buFontTx/>
              <a:buNone/>
              <a:defRPr/>
            </a:pPr>
            <a:endParaRPr lang="en-GB" dirty="0" smtClean="0"/>
          </a:p>
        </p:txBody>
      </p:sp>
    </p:spTree>
    <p:extLst>
      <p:ext uri="{BB962C8B-B14F-4D97-AF65-F5344CB8AC3E}">
        <p14:creationId xmlns:p14="http://schemas.microsoft.com/office/powerpoint/2010/main" val="3536655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228600"/>
            <a:ext cx="8229600" cy="1143000"/>
          </a:xfrm>
        </p:spPr>
        <p:txBody>
          <a:bodyPr>
            <a:normAutofit fontScale="90000"/>
          </a:bodyPr>
          <a:lstStyle/>
          <a:p>
            <a:pPr>
              <a:defRPr/>
            </a:pPr>
            <a:r>
              <a:rPr lang="en-US" dirty="0" smtClean="0">
                <a:solidFill>
                  <a:srgbClr val="0070C0"/>
                </a:solidFill>
              </a:rPr>
              <a:t>Understanding</a:t>
            </a:r>
            <a:r>
              <a:rPr lang="en-US" dirty="0" smtClean="0"/>
              <a:t/>
            </a:r>
            <a:br>
              <a:rPr lang="en-US" dirty="0" smtClean="0"/>
            </a:br>
            <a:r>
              <a:rPr lang="en-US" sz="4000" dirty="0" smtClean="0"/>
              <a:t>(Comprehension)</a:t>
            </a:r>
            <a:endParaRPr lang="en-US" dirty="0" smtClean="0"/>
          </a:p>
        </p:txBody>
      </p:sp>
      <p:sp>
        <p:nvSpPr>
          <p:cNvPr id="21507" name="Rectangle 3"/>
          <p:cNvSpPr>
            <a:spLocks noGrp="1" noChangeArrowheads="1"/>
          </p:cNvSpPr>
          <p:nvPr>
            <p:ph type="body" idx="1"/>
          </p:nvPr>
        </p:nvSpPr>
        <p:spPr>
          <a:xfrm>
            <a:off x="250825" y="1447800"/>
            <a:ext cx="8588375" cy="4525963"/>
          </a:xfrm>
        </p:spPr>
        <p:txBody>
          <a:bodyPr>
            <a:normAutofit lnSpcReduction="10000"/>
          </a:bodyPr>
          <a:lstStyle/>
          <a:p>
            <a:pPr>
              <a:lnSpc>
                <a:spcPct val="110000"/>
              </a:lnSpc>
              <a:spcBef>
                <a:spcPts val="0"/>
              </a:spcBef>
              <a:defRPr/>
            </a:pPr>
            <a:r>
              <a:rPr lang="en-US" dirty="0" smtClean="0"/>
              <a:t>Finding information on the page.</a:t>
            </a:r>
          </a:p>
          <a:p>
            <a:pPr>
              <a:lnSpc>
                <a:spcPct val="110000"/>
              </a:lnSpc>
              <a:spcBef>
                <a:spcPts val="0"/>
              </a:spcBef>
              <a:defRPr/>
            </a:pPr>
            <a:r>
              <a:rPr lang="en-US" dirty="0" smtClean="0"/>
              <a:t>Being able to find information that is </a:t>
            </a:r>
            <a:r>
              <a:rPr lang="en-US" i="1" dirty="0" smtClean="0"/>
              <a:t>not</a:t>
            </a:r>
            <a:r>
              <a:rPr lang="en-US" dirty="0" smtClean="0"/>
              <a:t> on the page. (Inference - Looking for clues)</a:t>
            </a:r>
          </a:p>
          <a:p>
            <a:pPr>
              <a:lnSpc>
                <a:spcPct val="110000"/>
              </a:lnSpc>
              <a:spcBef>
                <a:spcPts val="0"/>
              </a:spcBef>
              <a:defRPr/>
            </a:pPr>
            <a:r>
              <a:rPr lang="en-US" dirty="0" smtClean="0"/>
              <a:t>Thinking about situations and predicting what might happen.</a:t>
            </a:r>
          </a:p>
          <a:p>
            <a:pPr>
              <a:lnSpc>
                <a:spcPct val="110000"/>
              </a:lnSpc>
              <a:spcBef>
                <a:spcPts val="0"/>
              </a:spcBef>
              <a:defRPr/>
            </a:pPr>
            <a:r>
              <a:rPr lang="en-US" dirty="0" smtClean="0"/>
              <a:t>Putting yourself in a character’s shoes and understanding what is going on from their viewpoint.</a:t>
            </a:r>
          </a:p>
          <a:p>
            <a:pPr>
              <a:lnSpc>
                <a:spcPct val="110000"/>
              </a:lnSpc>
              <a:spcBef>
                <a:spcPts val="0"/>
              </a:spcBef>
              <a:defRPr/>
            </a:pPr>
            <a:r>
              <a:rPr lang="en-US" dirty="0" smtClean="0"/>
              <a:t>Book talk to make your child think.</a:t>
            </a:r>
          </a:p>
        </p:txBody>
      </p:sp>
    </p:spTree>
    <p:extLst>
      <p:ext uri="{BB962C8B-B14F-4D97-AF65-F5344CB8AC3E}">
        <p14:creationId xmlns:p14="http://schemas.microsoft.com/office/powerpoint/2010/main" val="1180964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188913"/>
            <a:ext cx="8280400" cy="1143000"/>
          </a:xfrm>
        </p:spPr>
        <p:txBody>
          <a:bodyPr/>
          <a:lstStyle/>
          <a:p>
            <a:r>
              <a:rPr lang="en-GB" altLang="en-US" sz="3200" dirty="0" smtClean="0">
                <a:solidFill>
                  <a:srgbClr val="0070C0"/>
                </a:solidFill>
              </a:rPr>
              <a:t>Reading in School  </a:t>
            </a:r>
            <a:br>
              <a:rPr lang="en-GB" altLang="en-US" sz="3200" dirty="0" smtClean="0">
                <a:solidFill>
                  <a:srgbClr val="0070C0"/>
                </a:solidFill>
              </a:rPr>
            </a:br>
            <a:r>
              <a:rPr lang="en-GB" altLang="en-US" sz="3200" dirty="0" smtClean="0">
                <a:solidFill>
                  <a:srgbClr val="0070C0"/>
                </a:solidFill>
              </a:rPr>
              <a:t>The </a:t>
            </a:r>
            <a:r>
              <a:rPr lang="en-GB" altLang="en-US" sz="3200" i="1" dirty="0" smtClean="0">
                <a:solidFill>
                  <a:srgbClr val="0070C0"/>
                </a:solidFill>
              </a:rPr>
              <a:t>Teaching</a:t>
            </a:r>
            <a:r>
              <a:rPr lang="en-GB" altLang="en-US" sz="3200" dirty="0" smtClean="0">
                <a:solidFill>
                  <a:srgbClr val="0070C0"/>
                </a:solidFill>
              </a:rPr>
              <a:t> of Reading</a:t>
            </a:r>
            <a:endParaRPr lang="en-GB" altLang="en-US" dirty="0" smtClean="0">
              <a:solidFill>
                <a:srgbClr val="0070C0"/>
              </a:solidFill>
            </a:endParaRPr>
          </a:p>
        </p:txBody>
      </p:sp>
      <p:sp>
        <p:nvSpPr>
          <p:cNvPr id="8195" name="Rectangle 3"/>
          <p:cNvSpPr>
            <a:spLocks noGrp="1" noChangeArrowheads="1"/>
          </p:cNvSpPr>
          <p:nvPr>
            <p:ph type="body" sz="half" idx="1"/>
          </p:nvPr>
        </p:nvSpPr>
        <p:spPr>
          <a:xfrm>
            <a:off x="611188" y="1412875"/>
            <a:ext cx="7056437" cy="4525963"/>
          </a:xfrm>
        </p:spPr>
        <p:txBody>
          <a:bodyPr>
            <a:normAutofit fontScale="85000" lnSpcReduction="20000"/>
          </a:bodyPr>
          <a:lstStyle/>
          <a:p>
            <a:pPr>
              <a:lnSpc>
                <a:spcPct val="90000"/>
              </a:lnSpc>
              <a:defRPr/>
            </a:pPr>
            <a:r>
              <a:rPr lang="en-GB" dirty="0" smtClean="0"/>
              <a:t>Phonics – KS1</a:t>
            </a:r>
          </a:p>
          <a:p>
            <a:pPr>
              <a:lnSpc>
                <a:spcPct val="90000"/>
              </a:lnSpc>
              <a:defRPr/>
            </a:pPr>
            <a:r>
              <a:rPr lang="en-GB" dirty="0" smtClean="0"/>
              <a:t>Shared reading – KS1 and KS2</a:t>
            </a:r>
          </a:p>
          <a:p>
            <a:pPr>
              <a:lnSpc>
                <a:spcPct val="90000"/>
              </a:lnSpc>
              <a:defRPr/>
            </a:pPr>
            <a:r>
              <a:rPr lang="en-GB" dirty="0" smtClean="0"/>
              <a:t>Guided Reading – KS1</a:t>
            </a:r>
          </a:p>
          <a:p>
            <a:pPr>
              <a:lnSpc>
                <a:spcPct val="90000"/>
              </a:lnSpc>
              <a:defRPr/>
            </a:pPr>
            <a:r>
              <a:rPr lang="en-GB" dirty="0" smtClean="0"/>
              <a:t>Whole Class Reading – KS2</a:t>
            </a:r>
          </a:p>
          <a:p>
            <a:pPr>
              <a:lnSpc>
                <a:spcPct val="90000"/>
              </a:lnSpc>
              <a:defRPr/>
            </a:pPr>
            <a:r>
              <a:rPr lang="en-GB" dirty="0" smtClean="0"/>
              <a:t>Independent reading </a:t>
            </a:r>
            <a:r>
              <a:rPr lang="en-GB" dirty="0"/>
              <a:t>- KS1 and KS2</a:t>
            </a:r>
          </a:p>
          <a:p>
            <a:pPr>
              <a:lnSpc>
                <a:spcPct val="90000"/>
              </a:lnSpc>
              <a:defRPr/>
            </a:pPr>
            <a:r>
              <a:rPr lang="en-GB" dirty="0"/>
              <a:t>Personal reading </a:t>
            </a:r>
            <a:endParaRPr lang="en-GB" dirty="0" smtClean="0"/>
          </a:p>
          <a:p>
            <a:pPr>
              <a:lnSpc>
                <a:spcPct val="90000"/>
              </a:lnSpc>
              <a:defRPr/>
            </a:pPr>
            <a:r>
              <a:rPr lang="en-GB" dirty="0" smtClean="0"/>
              <a:t>Focused reading activities</a:t>
            </a:r>
          </a:p>
          <a:p>
            <a:pPr>
              <a:lnSpc>
                <a:spcPct val="90000"/>
              </a:lnSpc>
              <a:defRPr/>
            </a:pPr>
            <a:r>
              <a:rPr lang="en-GB" dirty="0" smtClean="0"/>
              <a:t>Reading across the curriculum</a:t>
            </a:r>
          </a:p>
          <a:p>
            <a:pPr>
              <a:lnSpc>
                <a:spcPct val="90000"/>
              </a:lnSpc>
              <a:defRPr/>
            </a:pPr>
            <a:r>
              <a:rPr lang="en-GB" dirty="0" smtClean="0"/>
              <a:t>Class novels and stories</a:t>
            </a:r>
          </a:p>
          <a:p>
            <a:pPr>
              <a:lnSpc>
                <a:spcPct val="90000"/>
              </a:lnSpc>
              <a:buFontTx/>
              <a:buNone/>
              <a:defRPr/>
            </a:pPr>
            <a:r>
              <a:rPr lang="en-GB" b="1" dirty="0" smtClean="0">
                <a:solidFill>
                  <a:srgbClr val="66FFFF"/>
                </a:solidFill>
              </a:rPr>
              <a:t>    </a:t>
            </a:r>
            <a:r>
              <a:rPr lang="en-GB" b="1" dirty="0" smtClean="0">
                <a:solidFill>
                  <a:srgbClr val="7030A0"/>
                </a:solidFill>
              </a:rPr>
              <a:t>School readers                        </a:t>
            </a:r>
            <a:r>
              <a:rPr lang="en-GB" b="1" dirty="0" smtClean="0">
                <a:solidFill>
                  <a:srgbClr val="FF66FF"/>
                </a:solidFill>
              </a:rPr>
              <a:t>Home readers</a:t>
            </a:r>
          </a:p>
          <a:p>
            <a:pPr algn="ctr">
              <a:lnSpc>
                <a:spcPct val="90000"/>
              </a:lnSpc>
              <a:buFontTx/>
              <a:buNone/>
              <a:defRPr/>
            </a:pPr>
            <a:r>
              <a:rPr lang="en-GB" i="1" dirty="0" smtClean="0"/>
              <a:t>The hearing of reading is NOT the teaching of reading</a:t>
            </a:r>
          </a:p>
          <a:p>
            <a:pPr>
              <a:lnSpc>
                <a:spcPct val="90000"/>
              </a:lnSpc>
              <a:defRPr/>
            </a:pPr>
            <a:endParaRPr lang="en-GB" dirty="0" smtClean="0"/>
          </a:p>
        </p:txBody>
      </p:sp>
    </p:spTree>
    <p:extLst>
      <p:ext uri="{BB962C8B-B14F-4D97-AF65-F5344CB8AC3E}">
        <p14:creationId xmlns:p14="http://schemas.microsoft.com/office/powerpoint/2010/main" val="762264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1600200"/>
          </a:xfrm>
        </p:spPr>
        <p:txBody>
          <a:bodyPr>
            <a:noAutofit/>
          </a:bodyPr>
          <a:lstStyle/>
          <a:p>
            <a:pPr eaLnBrk="1" fontAlgn="auto" hangingPunct="1">
              <a:spcBef>
                <a:spcPts val="0"/>
              </a:spcBef>
              <a:spcAft>
                <a:spcPts val="0"/>
              </a:spcAft>
              <a:defRPr/>
            </a:pPr>
            <a:r>
              <a:rPr lang="en-GB" dirty="0">
                <a:solidFill>
                  <a:schemeClr val="tx2">
                    <a:shade val="85000"/>
                    <a:satMod val="150000"/>
                  </a:schemeClr>
                </a:solidFill>
                <a:cs typeface="Calibri" pitchFamily="34" charset="0"/>
              </a:rPr>
              <a:t>Fluency and </a:t>
            </a:r>
            <a:r>
              <a:rPr lang="en-GB" dirty="0" smtClean="0">
                <a:solidFill>
                  <a:schemeClr val="tx2">
                    <a:shade val="85000"/>
                    <a:satMod val="150000"/>
                  </a:schemeClr>
                </a:solidFill>
                <a:cs typeface="Calibri" pitchFamily="34" charset="0"/>
              </a:rPr>
              <a:t>Reading Comprehension</a:t>
            </a:r>
            <a:endParaRPr lang="en-GB" dirty="0">
              <a:solidFill>
                <a:schemeClr val="tx2">
                  <a:shade val="85000"/>
                  <a:satMod val="150000"/>
                </a:schemeClr>
              </a:solidFill>
              <a:cs typeface="Calibri" pitchFamily="34" charset="0"/>
            </a:endParaRPr>
          </a:p>
        </p:txBody>
      </p:sp>
      <p:sp>
        <p:nvSpPr>
          <p:cNvPr id="6147" name="Content Placeholder 2"/>
          <p:cNvSpPr>
            <a:spLocks noGrp="1"/>
          </p:cNvSpPr>
          <p:nvPr>
            <p:ph idx="1"/>
          </p:nvPr>
        </p:nvSpPr>
        <p:spPr>
          <a:xfrm>
            <a:off x="457200" y="2205038"/>
            <a:ext cx="8229600" cy="3921125"/>
          </a:xfrm>
        </p:spPr>
        <p:txBody>
          <a:bodyPr>
            <a:normAutofit fontScale="92500" lnSpcReduction="20000"/>
          </a:bodyPr>
          <a:lstStyle/>
          <a:p>
            <a:pPr eaLnBrk="1" hangingPunct="1">
              <a:spcBef>
                <a:spcPct val="0"/>
              </a:spcBef>
            </a:pPr>
            <a:r>
              <a:rPr lang="en-GB" altLang="en-US" b="1" dirty="0" smtClean="0">
                <a:latin typeface="+mj-lt"/>
                <a:ea typeface="Calibri" pitchFamily="34" charset="0"/>
                <a:cs typeface="Calibri" pitchFamily="34" charset="0"/>
              </a:rPr>
              <a:t>Even if we read accurately, we will have problems beyond the early years if we fail to read in phrases so that ‘reading sounds like talking’.</a:t>
            </a:r>
          </a:p>
          <a:p>
            <a:pPr eaLnBrk="1" hangingPunct="1">
              <a:spcBef>
                <a:spcPct val="0"/>
              </a:spcBef>
            </a:pPr>
            <a:endParaRPr lang="en-GB" altLang="en-US" b="1" dirty="0" smtClean="0">
              <a:latin typeface="+mj-lt"/>
              <a:ea typeface="Calibri" pitchFamily="34" charset="0"/>
              <a:cs typeface="Calibri" pitchFamily="34" charset="0"/>
            </a:endParaRPr>
          </a:p>
          <a:p>
            <a:pPr eaLnBrk="1" hangingPunct="1">
              <a:spcBef>
                <a:spcPct val="0"/>
              </a:spcBef>
            </a:pPr>
            <a:r>
              <a:rPr lang="en-GB" altLang="en-US" b="1" dirty="0" smtClean="0">
                <a:latin typeface="+mj-lt"/>
                <a:ea typeface="Calibri" pitchFamily="34" charset="0"/>
                <a:cs typeface="Calibri" pitchFamily="34" charset="0"/>
              </a:rPr>
              <a:t>Word by word reading often means the start of a sentence can’t be integrated with the end.</a:t>
            </a:r>
          </a:p>
          <a:p>
            <a:pPr eaLnBrk="1" hangingPunct="1">
              <a:spcBef>
                <a:spcPct val="0"/>
              </a:spcBef>
            </a:pPr>
            <a:endParaRPr lang="en-GB" altLang="en-US" b="1" dirty="0" smtClean="0">
              <a:latin typeface="+mj-lt"/>
              <a:ea typeface="Calibri" pitchFamily="34" charset="0"/>
              <a:cs typeface="Calibri" pitchFamily="34" charset="0"/>
            </a:endParaRPr>
          </a:p>
          <a:p>
            <a:pPr eaLnBrk="1" hangingPunct="1">
              <a:spcBef>
                <a:spcPct val="0"/>
              </a:spcBef>
            </a:pPr>
            <a:r>
              <a:rPr lang="en-GB" altLang="en-US" b="1" dirty="0" smtClean="0">
                <a:latin typeface="+mj-lt"/>
                <a:ea typeface="Calibri" pitchFamily="34" charset="0"/>
                <a:cs typeface="Calibri" pitchFamily="34" charset="0"/>
              </a:rPr>
              <a:t>Some pupils read too quickly so that comprehension suffers.</a:t>
            </a:r>
          </a:p>
        </p:txBody>
      </p:sp>
    </p:spTree>
    <p:extLst>
      <p:ext uri="{BB962C8B-B14F-4D97-AF65-F5344CB8AC3E}">
        <p14:creationId xmlns:p14="http://schemas.microsoft.com/office/powerpoint/2010/main" val="5421965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80839"/>
          </a:xfrm>
        </p:spPr>
        <p:txBody>
          <a:bodyPr>
            <a:noAutofit/>
          </a:bodyPr>
          <a:lstStyle/>
          <a:p>
            <a:pPr eaLnBrk="1" fontAlgn="auto" hangingPunct="1">
              <a:spcBef>
                <a:spcPts val="0"/>
              </a:spcBef>
              <a:spcAft>
                <a:spcPts val="0"/>
              </a:spcAft>
              <a:defRPr/>
            </a:pPr>
            <a:r>
              <a:rPr lang="en-GB" sz="4800" dirty="0">
                <a:solidFill>
                  <a:schemeClr val="tx2">
                    <a:shade val="85000"/>
                    <a:satMod val="150000"/>
                  </a:schemeClr>
                </a:solidFill>
                <a:cs typeface="Calibri" pitchFamily="34" charset="0"/>
              </a:rPr>
              <a:t>Implications of </a:t>
            </a:r>
            <a:r>
              <a:rPr lang="en-GB" sz="4800" dirty="0" smtClean="0">
                <a:solidFill>
                  <a:schemeClr val="tx2">
                    <a:shade val="85000"/>
                    <a:satMod val="150000"/>
                  </a:schemeClr>
                </a:solidFill>
                <a:cs typeface="Calibri" pitchFamily="34" charset="0"/>
              </a:rPr>
              <a:t>Poor Comprehension</a:t>
            </a:r>
            <a:endParaRPr lang="en-GB" sz="4800" dirty="0">
              <a:solidFill>
                <a:schemeClr val="tx2">
                  <a:shade val="85000"/>
                  <a:satMod val="150000"/>
                </a:schemeClr>
              </a:solidFill>
              <a:cs typeface="Calibri" pitchFamily="34" charset="0"/>
            </a:endParaRPr>
          </a:p>
        </p:txBody>
      </p:sp>
      <p:sp>
        <p:nvSpPr>
          <p:cNvPr id="8195" name="Content Placeholder 2"/>
          <p:cNvSpPr>
            <a:spLocks noGrp="1"/>
          </p:cNvSpPr>
          <p:nvPr>
            <p:ph idx="1"/>
          </p:nvPr>
        </p:nvSpPr>
        <p:spPr>
          <a:xfrm>
            <a:off x="468313" y="2060575"/>
            <a:ext cx="8229600" cy="4525963"/>
          </a:xfrm>
        </p:spPr>
        <p:txBody>
          <a:bodyPr/>
          <a:lstStyle/>
          <a:p>
            <a:pPr eaLnBrk="1" hangingPunct="1">
              <a:spcBef>
                <a:spcPct val="0"/>
              </a:spcBef>
              <a:buFont typeface="Arial" charset="0"/>
              <a:buNone/>
            </a:pPr>
            <a:r>
              <a:rPr lang="en-GB" altLang="en-US" sz="2400" b="1" smtClean="0">
                <a:latin typeface="+mj-lt"/>
                <a:ea typeface="Calibri" pitchFamily="34" charset="0"/>
                <a:cs typeface="Calibri" pitchFamily="34" charset="0"/>
              </a:rPr>
              <a:t>Pupils who fail to understand adequately what they read…</a:t>
            </a:r>
          </a:p>
          <a:p>
            <a:pPr eaLnBrk="1" hangingPunct="1">
              <a:spcBef>
                <a:spcPct val="0"/>
              </a:spcBef>
            </a:pPr>
            <a:r>
              <a:rPr lang="en-GB" altLang="en-US" sz="2400" b="1" smtClean="0">
                <a:latin typeface="+mj-lt"/>
                <a:ea typeface="Calibri" pitchFamily="34" charset="0"/>
                <a:cs typeface="Calibri" pitchFamily="34" charset="0"/>
              </a:rPr>
              <a:t>Are less inclined to be motivated readers and so read less and have less practice in both word reading and comprehension</a:t>
            </a:r>
          </a:p>
          <a:p>
            <a:pPr eaLnBrk="1" hangingPunct="1">
              <a:spcBef>
                <a:spcPct val="0"/>
              </a:spcBef>
            </a:pPr>
            <a:r>
              <a:rPr lang="en-GB" altLang="en-US" sz="2400" b="1" smtClean="0">
                <a:latin typeface="+mj-lt"/>
                <a:ea typeface="Calibri" pitchFamily="34" charset="0"/>
                <a:cs typeface="Calibri" pitchFamily="34" charset="0"/>
              </a:rPr>
              <a:t>Tend to read less challenging books so will have fewer opportunities to develop vocabulary and improve general knowledge</a:t>
            </a:r>
          </a:p>
          <a:p>
            <a:pPr eaLnBrk="1" hangingPunct="1">
              <a:spcBef>
                <a:spcPct val="0"/>
              </a:spcBef>
            </a:pPr>
            <a:r>
              <a:rPr lang="en-GB" altLang="en-US" sz="2400" b="1" smtClean="0">
                <a:latin typeface="+mj-lt"/>
                <a:ea typeface="Calibri" pitchFamily="34" charset="0"/>
                <a:cs typeface="Calibri" pitchFamily="34" charset="0"/>
              </a:rPr>
              <a:t>Obtain significantly lower scores on national assessments in English, Maths and Science</a:t>
            </a:r>
          </a:p>
          <a:p>
            <a:pPr eaLnBrk="1" hangingPunct="1">
              <a:spcBef>
                <a:spcPct val="0"/>
              </a:spcBef>
            </a:pPr>
            <a:r>
              <a:rPr lang="en-GB" altLang="en-US" sz="2400" b="1" smtClean="0">
                <a:latin typeface="+mj-lt"/>
                <a:ea typeface="Calibri" pitchFamily="34" charset="0"/>
                <a:cs typeface="Calibri" pitchFamily="34" charset="0"/>
              </a:rPr>
              <a:t>A failure to develop a high level of comprehension skill creates a severe obstacle to educational and life attainment </a:t>
            </a:r>
          </a:p>
        </p:txBody>
      </p:sp>
    </p:spTree>
    <p:extLst>
      <p:ext uri="{BB962C8B-B14F-4D97-AF65-F5344CB8AC3E}">
        <p14:creationId xmlns:p14="http://schemas.microsoft.com/office/powerpoint/2010/main" val="423489386"/>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91952"/>
          </a:xfrm>
        </p:spPr>
        <p:txBody>
          <a:bodyPr>
            <a:noAutofit/>
          </a:bodyPr>
          <a:lstStyle/>
          <a:p>
            <a:pPr>
              <a:defRPr/>
            </a:pPr>
            <a:r>
              <a:rPr lang="en-GB" sz="5400" dirty="0" smtClean="0">
                <a:solidFill>
                  <a:srgbClr val="0070C0"/>
                </a:solidFill>
                <a:cs typeface="Calibri" panose="020F0502020204030204" pitchFamily="34" charset="0"/>
              </a:rPr>
              <a:t>Stamina and Fluency</a:t>
            </a:r>
            <a:endParaRPr lang="en-GB" sz="5400" dirty="0">
              <a:solidFill>
                <a:srgbClr val="0070C0"/>
              </a:solidFill>
              <a:cs typeface="Calibri" panose="020F0502020204030204" pitchFamily="34" charset="0"/>
            </a:endParaRPr>
          </a:p>
        </p:txBody>
      </p:sp>
      <p:sp>
        <p:nvSpPr>
          <p:cNvPr id="9219" name="Content Placeholder 4"/>
          <p:cNvSpPr>
            <a:spLocks noGrp="1"/>
          </p:cNvSpPr>
          <p:nvPr>
            <p:ph idx="1"/>
          </p:nvPr>
        </p:nvSpPr>
        <p:spPr/>
        <p:txBody>
          <a:bodyPr/>
          <a:lstStyle/>
          <a:p>
            <a:r>
              <a:rPr lang="en-GB" altLang="en-US" sz="2400" b="1" dirty="0" smtClean="0">
                <a:latin typeface="+mj-lt"/>
                <a:ea typeface="Calibri" pitchFamily="34" charset="0"/>
                <a:cs typeface="Calibri" pitchFamily="34" charset="0"/>
              </a:rPr>
              <a:t>Reading stamina is a child's ability to focus and read independently for extended periods of time without being distracted or without distracting others. </a:t>
            </a:r>
          </a:p>
          <a:p>
            <a:r>
              <a:rPr lang="en-GB" altLang="en-US" sz="2400" b="1" dirty="0" smtClean="0">
                <a:latin typeface="+mj-lt"/>
                <a:ea typeface="Calibri" pitchFamily="34" charset="0"/>
                <a:cs typeface="Calibri" pitchFamily="34" charset="0"/>
              </a:rPr>
              <a:t>Fluency is the ability to read a text accurately, quickly, and with expression. Fluency is important because it provides a bridge between word recognition and comprehension. When fluent readers read silently, they recognise words automatically. When reading aloud, fluent readers read in phrases and add intonation appropriately.</a:t>
            </a:r>
          </a:p>
          <a:p>
            <a:r>
              <a:rPr lang="en-GB" altLang="en-US" sz="2400" b="1" dirty="0" smtClean="0">
                <a:latin typeface="+mj-lt"/>
                <a:ea typeface="Calibri" pitchFamily="34" charset="0"/>
                <a:cs typeface="Calibri" pitchFamily="34" charset="0"/>
              </a:rPr>
              <a:t>90% of comprehension problems are due to fluency.</a:t>
            </a:r>
          </a:p>
        </p:txBody>
      </p:sp>
    </p:spTree>
    <p:extLst>
      <p:ext uri="{BB962C8B-B14F-4D97-AF65-F5344CB8AC3E}">
        <p14:creationId xmlns:p14="http://schemas.microsoft.com/office/powerpoint/2010/main" val="19713918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91952"/>
          </a:xfrm>
        </p:spPr>
        <p:txBody>
          <a:bodyPr>
            <a:noAutofit/>
          </a:bodyPr>
          <a:lstStyle/>
          <a:p>
            <a:pPr>
              <a:defRPr/>
            </a:pPr>
            <a:r>
              <a:rPr lang="en-GB" sz="6000" smtClean="0">
                <a:solidFill>
                  <a:srgbClr val="0070C0"/>
                </a:solidFill>
                <a:cs typeface="Calibri" panose="020F0502020204030204" pitchFamily="34" charset="0"/>
              </a:rPr>
              <a:t>Why is it important?</a:t>
            </a:r>
            <a:endParaRPr lang="en-GB" sz="6000">
              <a:solidFill>
                <a:srgbClr val="0070C0"/>
              </a:solidFill>
              <a:cs typeface="Calibri" panose="020F0502020204030204" pitchFamily="34" charset="0"/>
            </a:endParaRPr>
          </a:p>
        </p:txBody>
      </p:sp>
      <p:sp>
        <p:nvSpPr>
          <p:cNvPr id="10243" name="Content Placeholder 4"/>
          <p:cNvSpPr>
            <a:spLocks noGrp="1"/>
          </p:cNvSpPr>
          <p:nvPr>
            <p:ph idx="1"/>
          </p:nvPr>
        </p:nvSpPr>
        <p:spPr/>
        <p:txBody>
          <a:bodyPr>
            <a:normAutofit fontScale="85000" lnSpcReduction="10000"/>
          </a:bodyPr>
          <a:lstStyle/>
          <a:p>
            <a:r>
              <a:rPr lang="en-GB" altLang="en-US" b="1" dirty="0" smtClean="0">
                <a:latin typeface="+mj-lt"/>
                <a:ea typeface="Calibri" pitchFamily="34" charset="0"/>
                <a:cs typeface="Calibri" pitchFamily="34" charset="0"/>
              </a:rPr>
              <a:t>Stamina and fluency help to embed a love of reading – if it is less laborious, it’s more enjoyable!</a:t>
            </a:r>
          </a:p>
          <a:p>
            <a:r>
              <a:rPr lang="en-GB" altLang="en-US" b="1" dirty="0" smtClean="0">
                <a:latin typeface="+mj-lt"/>
                <a:ea typeface="Calibri" pitchFamily="34" charset="0"/>
                <a:cs typeface="Calibri" pitchFamily="34" charset="0"/>
              </a:rPr>
              <a:t>Reading assessments are long and require a great deal of concentration to remain focussed and on task. The end of KS2 Reading SAT paper required the children to read three challenging  texts and answer questions on them in a 1 hour time period.</a:t>
            </a:r>
          </a:p>
          <a:p>
            <a:r>
              <a:rPr lang="en-GB" altLang="en-US" b="1" dirty="0" smtClean="0">
                <a:latin typeface="+mj-lt"/>
                <a:ea typeface="Calibri" pitchFamily="34" charset="0"/>
                <a:cs typeface="Calibri" pitchFamily="34" charset="0"/>
              </a:rPr>
              <a:t>Reading is a life-long skill – being a fluent reader who can read for a prolonged length of time prepares children for the future.</a:t>
            </a:r>
          </a:p>
        </p:txBody>
      </p:sp>
    </p:spTree>
    <p:extLst>
      <p:ext uri="{BB962C8B-B14F-4D97-AF65-F5344CB8AC3E}">
        <p14:creationId xmlns:p14="http://schemas.microsoft.com/office/powerpoint/2010/main" val="394626393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4176464"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6465"/>
            <a:ext cx="4464496" cy="601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844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39"/>
            <a:ext cx="4248472" cy="613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88638"/>
            <a:ext cx="4176464" cy="613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6226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548680"/>
            <a:ext cx="4032448"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35828"/>
            <a:ext cx="4176464" cy="591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3302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The </a:t>
            </a:r>
            <a:r>
              <a:rPr lang="en-GB" b="1" dirty="0" smtClean="0">
                <a:solidFill>
                  <a:srgbClr val="0070C0"/>
                </a:solidFill>
              </a:rPr>
              <a:t>Magic of </a:t>
            </a:r>
            <a:r>
              <a:rPr lang="en-GB" b="1" dirty="0">
                <a:solidFill>
                  <a:srgbClr val="0070C0"/>
                </a:solidFill>
              </a:rPr>
              <a:t>Reading!</a:t>
            </a:r>
            <a:endParaRPr lang="en-GB" dirty="0">
              <a:solidFill>
                <a:srgbClr val="0070C0"/>
              </a:solidFill>
            </a:endParaRPr>
          </a:p>
        </p:txBody>
      </p:sp>
      <p:sp>
        <p:nvSpPr>
          <p:cNvPr id="3" name="Content Placeholder 2"/>
          <p:cNvSpPr>
            <a:spLocks noGrp="1"/>
          </p:cNvSpPr>
          <p:nvPr>
            <p:ph idx="1"/>
          </p:nvPr>
        </p:nvSpPr>
        <p:spPr/>
        <p:txBody>
          <a:bodyPr/>
          <a:lstStyle/>
          <a:p>
            <a:pPr marL="0" indent="0" algn="ctr">
              <a:buFontTx/>
              <a:buNone/>
              <a:defRPr/>
            </a:pPr>
            <a:r>
              <a:rPr lang="en-GB" dirty="0"/>
              <a:t>Polar Bear Polar Bear</a:t>
            </a:r>
          </a:p>
          <a:p>
            <a:pPr marL="0" indent="0">
              <a:buFontTx/>
              <a:buNone/>
              <a:defRPr/>
            </a:pPr>
            <a:endParaRPr lang="en-GB" dirty="0"/>
          </a:p>
          <a:p>
            <a:pPr marL="0" indent="0">
              <a:buFontTx/>
              <a:buNone/>
              <a:defRPr/>
            </a:pPr>
            <a:endParaRPr lang="en-GB" dirty="0"/>
          </a:p>
          <a:p>
            <a:pPr marL="0" indent="0" algn="ctr">
              <a:buFontTx/>
              <a:buNone/>
              <a:defRPr/>
            </a:pPr>
            <a:r>
              <a:rPr lang="en-GB" dirty="0">
                <a:hlinkClick r:id="rId3"/>
              </a:rPr>
              <a:t>http://www.youtube.com/watch?v=qU97IXT8MIs</a:t>
            </a:r>
            <a:endParaRPr lang="en-GB" dirty="0"/>
          </a:p>
          <a:p>
            <a:pPr marL="0" indent="0" algn="ctr">
              <a:buFontTx/>
              <a:buNone/>
              <a:defRPr/>
            </a:pPr>
            <a:endParaRPr lang="en-GB" dirty="0"/>
          </a:p>
        </p:txBody>
      </p:sp>
    </p:spTree>
    <p:extLst>
      <p:ext uri="{BB962C8B-B14F-4D97-AF65-F5344CB8AC3E}">
        <p14:creationId xmlns:p14="http://schemas.microsoft.com/office/powerpoint/2010/main" val="3406605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4386326" cy="62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838" y="404664"/>
            <a:ext cx="4398650" cy="6212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9256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388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109538"/>
            <a:ext cx="4298950" cy="696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4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0"/>
            <a:ext cx="3960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10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30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0"/>
            <a:ext cx="4464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73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41288"/>
            <a:ext cx="3919537"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0"/>
            <a:ext cx="422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12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91952"/>
          </a:xfrm>
        </p:spPr>
        <p:txBody>
          <a:bodyPr>
            <a:noAutofit/>
          </a:bodyPr>
          <a:lstStyle/>
          <a:p>
            <a:pPr>
              <a:defRPr/>
            </a:pPr>
            <a:r>
              <a:rPr lang="en-GB" sz="5400" dirty="0" err="1" smtClean="0">
                <a:solidFill>
                  <a:srgbClr val="0070C0"/>
                </a:solidFill>
                <a:cs typeface="Calibri" panose="020F0502020204030204" pitchFamily="34" charset="0"/>
              </a:rPr>
              <a:t>Subvocalisation</a:t>
            </a:r>
            <a:r>
              <a:rPr lang="en-GB" sz="5400" dirty="0" smtClean="0">
                <a:solidFill>
                  <a:srgbClr val="0070C0"/>
                </a:solidFill>
                <a:cs typeface="Calibri" panose="020F0502020204030204" pitchFamily="34" charset="0"/>
              </a:rPr>
              <a:t> – the ‘inner voice’</a:t>
            </a:r>
            <a:endParaRPr lang="en-GB" sz="5400" dirty="0">
              <a:solidFill>
                <a:srgbClr val="0070C0"/>
              </a:solidFill>
              <a:cs typeface="Calibri" panose="020F0502020204030204" pitchFamily="34" charset="0"/>
            </a:endParaRPr>
          </a:p>
        </p:txBody>
      </p:sp>
      <p:sp>
        <p:nvSpPr>
          <p:cNvPr id="5" name="Content Placeholder 4"/>
          <p:cNvSpPr>
            <a:spLocks noGrp="1"/>
          </p:cNvSpPr>
          <p:nvPr>
            <p:ph idx="1"/>
          </p:nvPr>
        </p:nvSpPr>
        <p:spPr>
          <a:xfrm>
            <a:off x="457200" y="1855365"/>
            <a:ext cx="8229600" cy="4525963"/>
          </a:xfrm>
        </p:spPr>
        <p:txBody>
          <a:bodyPr>
            <a:normAutofit lnSpcReduction="10000"/>
          </a:bodyPr>
          <a:lstStyle/>
          <a:p>
            <a:pPr>
              <a:defRPr/>
            </a:pPr>
            <a:r>
              <a:rPr lang="en-GB" b="1" dirty="0" err="1" smtClean="0">
                <a:latin typeface="+mj-lt"/>
                <a:cs typeface="Calibri" panose="020F0502020204030204" pitchFamily="34" charset="0"/>
              </a:rPr>
              <a:t>Subvocalisation</a:t>
            </a:r>
            <a:r>
              <a:rPr lang="en-GB" b="1" dirty="0" smtClean="0">
                <a:latin typeface="+mj-lt"/>
                <a:cs typeface="Calibri" panose="020F0502020204030204" pitchFamily="34" charset="0"/>
              </a:rPr>
              <a:t> is essential to read and comprehend well.</a:t>
            </a:r>
          </a:p>
          <a:p>
            <a:pPr>
              <a:defRPr/>
            </a:pPr>
            <a:r>
              <a:rPr lang="en-GB" b="1" dirty="0" smtClean="0">
                <a:latin typeface="+mj-lt"/>
                <a:cs typeface="Calibri" panose="020F0502020204030204" pitchFamily="34" charset="0"/>
              </a:rPr>
              <a:t>Expert speed readers still do it – they just do it faster than others!</a:t>
            </a:r>
          </a:p>
          <a:p>
            <a:pPr>
              <a:defRPr/>
            </a:pPr>
            <a:r>
              <a:rPr lang="en-GB" b="1" dirty="0" smtClean="0">
                <a:latin typeface="+mj-lt"/>
                <a:cs typeface="Calibri" panose="020F0502020204030204" pitchFamily="34" charset="0"/>
              </a:rPr>
              <a:t>It’s not usually possible to comprehend what you’re reading without using that inner voice. </a:t>
            </a:r>
          </a:p>
          <a:p>
            <a:pPr>
              <a:defRPr/>
            </a:pPr>
            <a:r>
              <a:rPr lang="en-GB" b="1" dirty="0" smtClean="0">
                <a:latin typeface="+mj-lt"/>
                <a:cs typeface="Calibri" panose="020F0502020204030204" pitchFamily="34" charset="0"/>
              </a:rPr>
              <a:t>The inner voice still uses punctuation and elements of expression in order to aid comprehension.</a:t>
            </a:r>
          </a:p>
          <a:p>
            <a:pPr marL="184150" indent="0">
              <a:buFont typeface="Wingdings 2" pitchFamily="18" charset="2"/>
              <a:buNone/>
              <a:defRPr/>
            </a:pPr>
            <a:endParaRPr lang="en-GB" b="1" dirty="0">
              <a:latin typeface="+mj-lt"/>
              <a:cs typeface="Calibri" panose="020F0502020204030204" pitchFamily="34" charset="0"/>
            </a:endParaRPr>
          </a:p>
        </p:txBody>
      </p:sp>
    </p:spTree>
    <p:extLst>
      <p:ext uri="{BB962C8B-B14F-4D97-AF65-F5344CB8AC3E}">
        <p14:creationId xmlns:p14="http://schemas.microsoft.com/office/powerpoint/2010/main" val="87728720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smtClean="0"/>
              <a:t>Magic</a:t>
            </a:r>
            <a:endParaRPr lang="en-GB" dirty="0"/>
          </a:p>
        </p:txBody>
      </p:sp>
      <p:sp>
        <p:nvSpPr>
          <p:cNvPr id="5" name="TextBox 4"/>
          <p:cNvSpPr txBox="1"/>
          <p:nvPr/>
        </p:nvSpPr>
        <p:spPr>
          <a:xfrm>
            <a:off x="457200" y="836712"/>
            <a:ext cx="8229600" cy="6001643"/>
          </a:xfrm>
          <a:prstGeom prst="rect">
            <a:avLst/>
          </a:prstGeom>
          <a:noFill/>
        </p:spPr>
        <p:txBody>
          <a:bodyPr wrap="square" rtlCol="0">
            <a:spAutoFit/>
          </a:bodyPr>
          <a:lstStyle/>
          <a:p>
            <a:r>
              <a:rPr lang="en-GB" sz="2400" dirty="0" smtClean="0"/>
              <a:t>Read this to yourself. Read it silently.</a:t>
            </a:r>
          </a:p>
          <a:p>
            <a:r>
              <a:rPr lang="en-GB" sz="2400" dirty="0" smtClean="0"/>
              <a:t>Don’t move your lips. Don’t make a sound.</a:t>
            </a:r>
          </a:p>
          <a:p>
            <a:r>
              <a:rPr lang="en-GB" sz="2400" dirty="0" smtClean="0"/>
              <a:t>Listen to yourself. Listen without hearing anything.</a:t>
            </a:r>
          </a:p>
          <a:p>
            <a:r>
              <a:rPr lang="en-GB" sz="2400" dirty="0" smtClean="0"/>
              <a:t>What a wonderfully weird thing, huh?</a:t>
            </a:r>
          </a:p>
          <a:p>
            <a:endParaRPr lang="en-GB" sz="2400" dirty="0"/>
          </a:p>
          <a:p>
            <a:r>
              <a:rPr lang="en-GB" sz="2400" dirty="0" smtClean="0"/>
              <a:t>NOW MAKE THIS PART LOUD!</a:t>
            </a:r>
          </a:p>
          <a:p>
            <a:r>
              <a:rPr lang="en-GB" sz="2400" dirty="0" smtClean="0"/>
              <a:t>SCREAM IT IN YOUR MIND!</a:t>
            </a:r>
          </a:p>
          <a:p>
            <a:r>
              <a:rPr lang="en-GB" sz="2400" dirty="0" smtClean="0"/>
              <a:t>DROWN EVERYTHING OUT.</a:t>
            </a:r>
          </a:p>
          <a:p>
            <a:r>
              <a:rPr lang="en-GB" sz="2400" dirty="0" smtClean="0"/>
              <a:t>Now, hear a whisper. A tiny whisper.</a:t>
            </a:r>
          </a:p>
          <a:p>
            <a:endParaRPr lang="en-GB" sz="2400" dirty="0"/>
          </a:p>
          <a:p>
            <a:r>
              <a:rPr lang="en-GB" sz="2400" dirty="0" smtClean="0"/>
              <a:t>Now, read this next line with your best crotchety-old-man voice:</a:t>
            </a:r>
          </a:p>
          <a:p>
            <a:r>
              <a:rPr lang="en-GB" sz="2400" dirty="0" smtClean="0"/>
              <a:t>‘Hello there, sonny. Does your town have a post office?’</a:t>
            </a:r>
          </a:p>
          <a:p>
            <a:r>
              <a:rPr lang="en-GB" sz="2400" dirty="0" smtClean="0"/>
              <a:t>Awesome! Who was that? Whose voice was that?</a:t>
            </a:r>
          </a:p>
          <a:p>
            <a:r>
              <a:rPr lang="en-GB" sz="2400" dirty="0" smtClean="0"/>
              <a:t>It sure wasn’t yours!</a:t>
            </a:r>
          </a:p>
          <a:p>
            <a:endParaRPr lang="en-GB" sz="2400" dirty="0"/>
          </a:p>
          <a:p>
            <a:r>
              <a:rPr lang="en-GB" sz="2400" dirty="0" smtClean="0"/>
              <a:t>How do you do that?   How?!  Must be magic!</a:t>
            </a:r>
          </a:p>
        </p:txBody>
      </p:sp>
      <p:sp>
        <p:nvSpPr>
          <p:cNvPr id="6" name="Content Placeholder 5"/>
          <p:cNvSpPr>
            <a:spLocks noGrp="1"/>
          </p:cNvSpPr>
          <p:nvPr>
            <p:ph idx="1"/>
          </p:nvPr>
        </p:nvSpPr>
        <p:spPr/>
        <p:txBody>
          <a:bodyPr/>
          <a:lstStyle/>
          <a:p>
            <a:endParaRPr lang="en-GB" dirty="0"/>
          </a:p>
        </p:txBody>
      </p:sp>
    </p:spTree>
    <p:extLst>
      <p:ext uri="{BB962C8B-B14F-4D97-AF65-F5344CB8AC3E}">
        <p14:creationId xmlns:p14="http://schemas.microsoft.com/office/powerpoint/2010/main" val="95358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91952"/>
          </a:xfrm>
        </p:spPr>
        <p:txBody>
          <a:bodyPr>
            <a:noAutofit/>
          </a:bodyPr>
          <a:lstStyle/>
          <a:p>
            <a:pPr>
              <a:defRPr/>
            </a:pPr>
            <a:r>
              <a:rPr lang="en-GB" sz="4000" dirty="0" smtClean="0">
                <a:solidFill>
                  <a:srgbClr val="0070C0"/>
                </a:solidFill>
                <a:cs typeface="Calibri" panose="020F0502020204030204" pitchFamily="34" charset="0"/>
              </a:rPr>
              <a:t>Practical Activities for Developing </a:t>
            </a:r>
            <a:r>
              <a:rPr lang="en-GB" sz="4000" dirty="0">
                <a:solidFill>
                  <a:srgbClr val="0070C0"/>
                </a:solidFill>
                <a:cs typeface="Calibri" panose="020F0502020204030204" pitchFamily="34" charset="0"/>
              </a:rPr>
              <a:t>F</a:t>
            </a:r>
            <a:r>
              <a:rPr lang="en-GB" sz="4000" dirty="0" smtClean="0">
                <a:solidFill>
                  <a:srgbClr val="0070C0"/>
                </a:solidFill>
                <a:cs typeface="Calibri" panose="020F0502020204030204" pitchFamily="34" charset="0"/>
              </a:rPr>
              <a:t>luency and Stamina</a:t>
            </a:r>
            <a:endParaRPr lang="en-GB" sz="4000" dirty="0">
              <a:solidFill>
                <a:srgbClr val="0070C0"/>
              </a:solidFill>
              <a:cs typeface="Calibri" panose="020F0502020204030204" pitchFamily="34" charset="0"/>
            </a:endParaRPr>
          </a:p>
        </p:txBody>
      </p:sp>
      <p:sp>
        <p:nvSpPr>
          <p:cNvPr id="5" name="Content Placeholder 4"/>
          <p:cNvSpPr>
            <a:spLocks noGrp="1"/>
          </p:cNvSpPr>
          <p:nvPr>
            <p:ph idx="1"/>
          </p:nvPr>
        </p:nvSpPr>
        <p:spPr/>
        <p:txBody>
          <a:bodyPr>
            <a:normAutofit lnSpcReduction="10000"/>
          </a:bodyPr>
          <a:lstStyle/>
          <a:p>
            <a:pPr>
              <a:defRPr/>
            </a:pPr>
            <a:r>
              <a:rPr lang="en-GB" b="1" dirty="0" smtClean="0">
                <a:latin typeface="+mj-lt"/>
                <a:cs typeface="Calibri" panose="020F0502020204030204" pitchFamily="34" charset="0"/>
              </a:rPr>
              <a:t>Modelled Reading</a:t>
            </a:r>
          </a:p>
          <a:p>
            <a:pPr>
              <a:defRPr/>
            </a:pPr>
            <a:r>
              <a:rPr lang="en-GB" b="1" dirty="0" smtClean="0">
                <a:latin typeface="+mj-lt"/>
                <a:cs typeface="Calibri" panose="020F0502020204030204" pitchFamily="34" charset="0"/>
              </a:rPr>
              <a:t>Repeated Reading</a:t>
            </a:r>
          </a:p>
          <a:p>
            <a:pPr>
              <a:defRPr/>
            </a:pPr>
            <a:r>
              <a:rPr lang="en-GB" b="1" dirty="0" smtClean="0">
                <a:latin typeface="+mj-lt"/>
                <a:cs typeface="Calibri" panose="020F0502020204030204" pitchFamily="34" charset="0"/>
              </a:rPr>
              <a:t>Echo Reading</a:t>
            </a:r>
          </a:p>
          <a:p>
            <a:pPr>
              <a:defRPr/>
            </a:pPr>
            <a:r>
              <a:rPr lang="en-GB" b="1" dirty="0" smtClean="0">
                <a:latin typeface="+mj-lt"/>
                <a:cs typeface="Calibri" panose="020F0502020204030204" pitchFamily="34" charset="0"/>
              </a:rPr>
              <a:t>Choral Reading</a:t>
            </a:r>
          </a:p>
          <a:p>
            <a:pPr>
              <a:defRPr/>
            </a:pPr>
            <a:r>
              <a:rPr lang="en-GB" b="1" dirty="0" smtClean="0">
                <a:latin typeface="+mj-lt"/>
                <a:cs typeface="Calibri" panose="020F0502020204030204" pitchFamily="34" charset="0"/>
              </a:rPr>
              <a:t>Keep to the Beat</a:t>
            </a:r>
          </a:p>
          <a:p>
            <a:pPr>
              <a:defRPr/>
            </a:pPr>
            <a:r>
              <a:rPr lang="en-GB" b="1" dirty="0" smtClean="0">
                <a:latin typeface="+mj-lt"/>
                <a:cs typeface="Calibri" panose="020F0502020204030204" pitchFamily="34" charset="0"/>
              </a:rPr>
              <a:t>It’s not what you say, it’s the way that you say it!</a:t>
            </a:r>
          </a:p>
          <a:p>
            <a:pPr>
              <a:defRPr/>
            </a:pPr>
            <a:r>
              <a:rPr lang="en-GB" b="1" dirty="0" smtClean="0">
                <a:latin typeface="+mj-lt"/>
                <a:cs typeface="Calibri" panose="020F0502020204030204" pitchFamily="34" charset="0"/>
              </a:rPr>
              <a:t>Expressive Punctuation</a:t>
            </a:r>
          </a:p>
          <a:p>
            <a:pPr marL="184150" indent="0">
              <a:buFont typeface="Wingdings 2" pitchFamily="18" charset="2"/>
              <a:buNone/>
              <a:defRPr/>
            </a:pPr>
            <a:endParaRPr lang="en-GB" b="1" dirty="0">
              <a:latin typeface="+mj-lt"/>
              <a:cs typeface="Calibri" panose="020F0502020204030204" pitchFamily="34" charset="0"/>
            </a:endParaRPr>
          </a:p>
        </p:txBody>
      </p:sp>
    </p:spTree>
    <p:extLst>
      <p:ext uri="{BB962C8B-B14F-4D97-AF65-F5344CB8AC3E}">
        <p14:creationId xmlns:p14="http://schemas.microsoft.com/office/powerpoint/2010/main" val="428479152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91952"/>
          </a:xfrm>
        </p:spPr>
        <p:txBody>
          <a:bodyPr>
            <a:noAutofit/>
          </a:bodyPr>
          <a:lstStyle/>
          <a:p>
            <a:pPr>
              <a:defRPr/>
            </a:pPr>
            <a:r>
              <a:rPr lang="en-GB" sz="5400" dirty="0" smtClean="0">
                <a:solidFill>
                  <a:srgbClr val="0070C0"/>
                </a:solidFill>
                <a:cs typeface="Calibri" panose="020F0502020204030204" pitchFamily="34" charset="0"/>
              </a:rPr>
              <a:t>Modelled Reading</a:t>
            </a:r>
            <a:endParaRPr lang="en-GB" sz="5400" dirty="0">
              <a:solidFill>
                <a:srgbClr val="0070C0"/>
              </a:solidFill>
              <a:cs typeface="Calibri" panose="020F0502020204030204" pitchFamily="34" charset="0"/>
            </a:endParaRPr>
          </a:p>
        </p:txBody>
      </p:sp>
      <p:sp>
        <p:nvSpPr>
          <p:cNvPr id="5" name="Content Placeholder 4"/>
          <p:cNvSpPr>
            <a:spLocks noGrp="1"/>
          </p:cNvSpPr>
          <p:nvPr>
            <p:ph idx="1"/>
          </p:nvPr>
        </p:nvSpPr>
        <p:spPr>
          <a:xfrm>
            <a:off x="457200" y="1423317"/>
            <a:ext cx="8229600" cy="4525963"/>
          </a:xfrm>
        </p:spPr>
        <p:txBody>
          <a:bodyPr>
            <a:noAutofit/>
          </a:bodyPr>
          <a:lstStyle/>
          <a:p>
            <a:pPr>
              <a:defRPr/>
            </a:pPr>
            <a:r>
              <a:rPr lang="en-GB" sz="2800" b="1" dirty="0" smtClean="0">
                <a:latin typeface="+mj-lt"/>
                <a:cs typeface="Calibri" panose="020F0502020204030204" pitchFamily="34" charset="0"/>
              </a:rPr>
              <a:t>‘Strictly Come Reading’</a:t>
            </a:r>
          </a:p>
          <a:p>
            <a:pPr marL="184150" indent="0">
              <a:buFont typeface="Wingdings 2" pitchFamily="18" charset="2"/>
              <a:buNone/>
              <a:defRPr/>
            </a:pPr>
            <a:r>
              <a:rPr lang="en-GB" sz="2800" i="1" dirty="0" smtClean="0">
                <a:latin typeface="+mj-lt"/>
                <a:cs typeface="Calibri" panose="020F0502020204030204" pitchFamily="34" charset="0"/>
              </a:rPr>
              <a:t>Take it in turns to listen to one another read, providing marks out of 10 for each other’s reading. Provide feedback on what was good e.g. expression, phrase reading etc.</a:t>
            </a:r>
          </a:p>
          <a:p>
            <a:pPr>
              <a:defRPr/>
            </a:pPr>
            <a:r>
              <a:rPr lang="en-GB" sz="2800" b="1" dirty="0" smtClean="0">
                <a:latin typeface="+mj-lt"/>
                <a:cs typeface="Calibri" panose="020F0502020204030204" pitchFamily="34" charset="0"/>
              </a:rPr>
              <a:t>Listen </a:t>
            </a:r>
            <a:r>
              <a:rPr lang="en-GB" sz="2800" dirty="0" smtClean="0">
                <a:latin typeface="+mj-lt"/>
                <a:cs typeface="Calibri" panose="020F0502020204030204" pitchFamily="34" charset="0"/>
              </a:rPr>
              <a:t>to audio books, whilst following the texts.</a:t>
            </a:r>
          </a:p>
          <a:p>
            <a:pPr>
              <a:defRPr/>
            </a:pPr>
            <a:r>
              <a:rPr lang="en-GB" sz="2800" b="1" dirty="0" smtClean="0">
                <a:latin typeface="+mj-lt"/>
                <a:cs typeface="Calibri" panose="020F0502020204030204" pitchFamily="34" charset="0"/>
              </a:rPr>
              <a:t>Watch </a:t>
            </a:r>
            <a:r>
              <a:rPr lang="en-GB" sz="2800" dirty="0" smtClean="0">
                <a:latin typeface="+mj-lt"/>
                <a:cs typeface="Calibri" panose="020F0502020204030204" pitchFamily="34" charset="0"/>
              </a:rPr>
              <a:t>videos of poets reading their own material.</a:t>
            </a:r>
          </a:p>
          <a:p>
            <a:pPr>
              <a:defRPr/>
            </a:pPr>
            <a:r>
              <a:rPr lang="en-GB" sz="2800" b="1" dirty="0" smtClean="0">
                <a:latin typeface="+mj-lt"/>
                <a:cs typeface="Calibri" panose="020F0502020204030204" pitchFamily="34" charset="0"/>
              </a:rPr>
              <a:t>Adult</a:t>
            </a:r>
            <a:r>
              <a:rPr lang="en-GB" sz="2800" dirty="0" smtClean="0">
                <a:latin typeface="+mj-lt"/>
                <a:cs typeface="Calibri" panose="020F0502020204030204" pitchFamily="34" charset="0"/>
              </a:rPr>
              <a:t> read a page using appropriate expression, child reads the following page mirroring what was heard before.</a:t>
            </a:r>
          </a:p>
          <a:p>
            <a:pPr marL="184150" indent="0">
              <a:buFont typeface="Wingdings 2" pitchFamily="18" charset="2"/>
              <a:buNone/>
              <a:defRPr/>
            </a:pPr>
            <a:endParaRPr lang="en-GB" sz="2800" b="1" dirty="0">
              <a:latin typeface="+mj-lt"/>
              <a:cs typeface="Calibri" panose="020F0502020204030204" pitchFamily="34" charset="0"/>
            </a:endParaRPr>
          </a:p>
        </p:txBody>
      </p:sp>
    </p:spTree>
    <p:extLst>
      <p:ext uri="{BB962C8B-B14F-4D97-AF65-F5344CB8AC3E}">
        <p14:creationId xmlns:p14="http://schemas.microsoft.com/office/powerpoint/2010/main" val="1983114225"/>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91952"/>
          </a:xfrm>
        </p:spPr>
        <p:txBody>
          <a:bodyPr>
            <a:noAutofit/>
          </a:bodyPr>
          <a:lstStyle/>
          <a:p>
            <a:pPr>
              <a:defRPr/>
            </a:pPr>
            <a:r>
              <a:rPr lang="en-GB" sz="5400" dirty="0" smtClean="0">
                <a:solidFill>
                  <a:srgbClr val="0070C0"/>
                </a:solidFill>
                <a:cs typeface="Calibri" panose="020F0502020204030204" pitchFamily="34" charset="0"/>
              </a:rPr>
              <a:t>Repeated Reading</a:t>
            </a:r>
            <a:endParaRPr lang="en-GB" sz="5400" dirty="0">
              <a:solidFill>
                <a:srgbClr val="0070C0"/>
              </a:solidFill>
              <a:cs typeface="Calibri" panose="020F0502020204030204" pitchFamily="34" charset="0"/>
            </a:endParaRPr>
          </a:p>
        </p:txBody>
      </p:sp>
      <p:sp>
        <p:nvSpPr>
          <p:cNvPr id="5" name="Content Placeholder 4"/>
          <p:cNvSpPr>
            <a:spLocks noGrp="1"/>
          </p:cNvSpPr>
          <p:nvPr>
            <p:ph idx="1"/>
          </p:nvPr>
        </p:nvSpPr>
        <p:spPr>
          <a:xfrm>
            <a:off x="457200" y="1412776"/>
            <a:ext cx="8229600" cy="4525963"/>
          </a:xfrm>
        </p:spPr>
        <p:txBody>
          <a:bodyPr>
            <a:noAutofit/>
          </a:bodyPr>
          <a:lstStyle/>
          <a:p>
            <a:pPr>
              <a:defRPr/>
            </a:pPr>
            <a:r>
              <a:rPr lang="en-GB" sz="2800" b="1" dirty="0" smtClean="0">
                <a:latin typeface="+mj-lt"/>
                <a:cs typeface="Calibri" panose="020F0502020204030204" pitchFamily="34" charset="0"/>
              </a:rPr>
              <a:t>Research over the past two decades has identified repeated reading as the key strategy for improving children’s fluency skills (NICHD, 2000).</a:t>
            </a:r>
          </a:p>
          <a:p>
            <a:pPr>
              <a:defRPr/>
            </a:pPr>
            <a:r>
              <a:rPr lang="en-GB" sz="2800" b="1" dirty="0" smtClean="0">
                <a:latin typeface="+mj-lt"/>
                <a:cs typeface="Calibri" panose="020F0502020204030204" pitchFamily="34" charset="0"/>
              </a:rPr>
              <a:t>Give children the opportunity to:</a:t>
            </a:r>
          </a:p>
          <a:p>
            <a:pPr marL="184150" indent="0">
              <a:buFont typeface="Wingdings 2" pitchFamily="18" charset="2"/>
              <a:buNone/>
              <a:defRPr/>
            </a:pPr>
            <a:r>
              <a:rPr lang="en-GB" sz="2800" dirty="0" smtClean="0">
                <a:latin typeface="+mj-lt"/>
                <a:cs typeface="Calibri" panose="020F0502020204030204" pitchFamily="34" charset="0"/>
              </a:rPr>
              <a:t>-read and then re-read the same text;</a:t>
            </a:r>
          </a:p>
          <a:p>
            <a:pPr marL="184150" indent="0">
              <a:buFont typeface="Wingdings 2" pitchFamily="18" charset="2"/>
              <a:buNone/>
              <a:defRPr/>
            </a:pPr>
            <a:r>
              <a:rPr lang="en-GB" sz="2800" dirty="0" smtClean="0">
                <a:latin typeface="+mj-lt"/>
                <a:cs typeface="Calibri" panose="020F0502020204030204" pitchFamily="34" charset="0"/>
              </a:rPr>
              <a:t>-re-read favourite books and familiar poems;</a:t>
            </a:r>
          </a:p>
          <a:p>
            <a:pPr marL="184150" indent="0">
              <a:buFont typeface="Wingdings 2" pitchFamily="18" charset="2"/>
              <a:buNone/>
              <a:defRPr/>
            </a:pPr>
            <a:r>
              <a:rPr lang="en-GB" sz="2800" dirty="0" smtClean="0">
                <a:latin typeface="+mj-lt"/>
                <a:cs typeface="Calibri" panose="020F0502020204030204" pitchFamily="34" charset="0"/>
              </a:rPr>
              <a:t>-re-visit easier texts;</a:t>
            </a:r>
          </a:p>
          <a:p>
            <a:pPr marL="184150" indent="0">
              <a:buFont typeface="Wingdings 2" pitchFamily="18" charset="2"/>
              <a:buNone/>
              <a:defRPr/>
            </a:pPr>
            <a:r>
              <a:rPr lang="en-GB" sz="2800" dirty="0" smtClean="0">
                <a:latin typeface="+mj-lt"/>
                <a:cs typeface="Calibri" panose="020F0502020204030204" pitchFamily="34" charset="0"/>
              </a:rPr>
              <a:t>-share texts they read when they were younger;</a:t>
            </a:r>
          </a:p>
          <a:p>
            <a:pPr marL="184150" indent="0">
              <a:buFont typeface="Wingdings 2" pitchFamily="18" charset="2"/>
              <a:buNone/>
              <a:defRPr/>
            </a:pPr>
            <a:r>
              <a:rPr lang="en-GB" sz="2800" dirty="0" smtClean="0">
                <a:latin typeface="+mj-lt"/>
                <a:cs typeface="Calibri" panose="020F0502020204030204" pitchFamily="34" charset="0"/>
              </a:rPr>
              <a:t>-practise silently reading familiar material, using their ‘inner voice’.</a:t>
            </a:r>
          </a:p>
          <a:p>
            <a:pPr marL="184150" indent="0">
              <a:buFont typeface="Wingdings 2" pitchFamily="18" charset="2"/>
              <a:buNone/>
              <a:defRPr/>
            </a:pPr>
            <a:endParaRPr lang="en-GB" sz="2800" dirty="0" smtClean="0">
              <a:latin typeface="+mj-lt"/>
              <a:cs typeface="Calibri" panose="020F0502020204030204" pitchFamily="34" charset="0"/>
            </a:endParaRPr>
          </a:p>
          <a:p>
            <a:pPr>
              <a:defRPr/>
            </a:pPr>
            <a:endParaRPr lang="en-GB" sz="3600" b="1" dirty="0">
              <a:latin typeface="+mj-lt"/>
              <a:cs typeface="Calibri" panose="020F0502020204030204" pitchFamily="34" charset="0"/>
            </a:endParaRPr>
          </a:p>
        </p:txBody>
      </p:sp>
    </p:spTree>
    <p:extLst>
      <p:ext uri="{BB962C8B-B14F-4D97-AF65-F5344CB8AC3E}">
        <p14:creationId xmlns:p14="http://schemas.microsoft.com/office/powerpoint/2010/main" val="347136616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a:xfrm>
            <a:off x="611188" y="333375"/>
            <a:ext cx="8137525" cy="1143000"/>
          </a:xfrm>
        </p:spPr>
        <p:txBody>
          <a:bodyPr/>
          <a:lstStyle/>
          <a:p>
            <a:pPr>
              <a:defRPr/>
            </a:pPr>
            <a:r>
              <a:rPr lang="en-GB" b="1" dirty="0" smtClean="0">
                <a:solidFill>
                  <a:srgbClr val="0070C0"/>
                </a:solidFill>
              </a:rPr>
              <a:t>The Power of Reading!</a:t>
            </a:r>
          </a:p>
        </p:txBody>
      </p:sp>
      <p:sp>
        <p:nvSpPr>
          <p:cNvPr id="3075" name="Rectangle 1027"/>
          <p:cNvSpPr>
            <a:spLocks noGrp="1" noChangeArrowheads="1"/>
          </p:cNvSpPr>
          <p:nvPr>
            <p:ph type="body" idx="1"/>
          </p:nvPr>
        </p:nvSpPr>
        <p:spPr>
          <a:xfrm>
            <a:off x="363538" y="1700213"/>
            <a:ext cx="8170862" cy="4683125"/>
          </a:xfrm>
        </p:spPr>
        <p:txBody>
          <a:bodyPr/>
          <a:lstStyle/>
          <a:p>
            <a:pPr>
              <a:defRPr/>
            </a:pPr>
            <a:r>
              <a:rPr lang="en-GB" sz="2800" dirty="0" smtClean="0"/>
              <a:t>Creating a love of reading in children is potentially one of the most powerful ways of improving academic standards in school.</a:t>
            </a:r>
          </a:p>
          <a:p>
            <a:pPr>
              <a:defRPr/>
            </a:pPr>
            <a:endParaRPr lang="en-GB" sz="800" dirty="0" smtClean="0"/>
          </a:p>
          <a:p>
            <a:pPr>
              <a:defRPr/>
            </a:pPr>
            <a:endParaRPr lang="en-GB" sz="800" dirty="0" smtClean="0"/>
          </a:p>
          <a:p>
            <a:pPr>
              <a:defRPr/>
            </a:pPr>
            <a:r>
              <a:rPr lang="en-GB" sz="2800" dirty="0" smtClean="0"/>
              <a:t>There can be few better ways to improve pupils chances in school, or beyond in the wider world than to enable them to become truly independent readers.</a:t>
            </a:r>
          </a:p>
          <a:p>
            <a:pPr>
              <a:defRPr/>
            </a:pPr>
            <a:endParaRPr lang="en-GB" sz="2800" dirty="0" smtClean="0"/>
          </a:p>
        </p:txBody>
      </p:sp>
    </p:spTree>
    <p:extLst>
      <p:ext uri="{BB962C8B-B14F-4D97-AF65-F5344CB8AC3E}">
        <p14:creationId xmlns:p14="http://schemas.microsoft.com/office/powerpoint/2010/main" val="180890170"/>
      </p:ext>
    </p:extLst>
  </p:cSld>
  <p:clrMapOvr>
    <a:masterClrMapping/>
  </p:clrMapOvr>
  <p:transition advTm="392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891952"/>
          </a:xfrm>
        </p:spPr>
        <p:txBody>
          <a:bodyPr>
            <a:noAutofit/>
          </a:bodyPr>
          <a:lstStyle/>
          <a:p>
            <a:pPr>
              <a:defRPr/>
            </a:pPr>
            <a:r>
              <a:rPr lang="en-GB" sz="5400" dirty="0" smtClean="0">
                <a:solidFill>
                  <a:srgbClr val="0070C0"/>
                </a:solidFill>
                <a:cs typeface="Calibri" panose="020F0502020204030204" pitchFamily="34" charset="0"/>
              </a:rPr>
              <a:t>Echo/Choral Reading</a:t>
            </a:r>
            <a:endParaRPr lang="en-GB" sz="5400" dirty="0">
              <a:solidFill>
                <a:srgbClr val="0070C0"/>
              </a:solidFill>
              <a:cs typeface="Calibri" panose="020F0502020204030204" pitchFamily="34" charset="0"/>
            </a:endParaRPr>
          </a:p>
        </p:txBody>
      </p:sp>
      <p:sp>
        <p:nvSpPr>
          <p:cNvPr id="5" name="Content Placeholder 4"/>
          <p:cNvSpPr>
            <a:spLocks noGrp="1"/>
          </p:cNvSpPr>
          <p:nvPr>
            <p:ph idx="1"/>
          </p:nvPr>
        </p:nvSpPr>
        <p:spPr/>
        <p:txBody>
          <a:bodyPr>
            <a:normAutofit/>
          </a:bodyPr>
          <a:lstStyle/>
          <a:p>
            <a:pPr>
              <a:defRPr/>
            </a:pPr>
            <a:r>
              <a:rPr lang="en-GB" sz="3600" b="1" dirty="0" smtClean="0">
                <a:latin typeface="+mj-lt"/>
                <a:cs typeface="Calibri" panose="020F0502020204030204" pitchFamily="34" charset="0"/>
              </a:rPr>
              <a:t>Echo Reading</a:t>
            </a:r>
          </a:p>
          <a:p>
            <a:pPr marL="184150" indent="0">
              <a:buFont typeface="Wingdings 2" pitchFamily="18" charset="2"/>
              <a:buNone/>
              <a:defRPr/>
            </a:pPr>
            <a:r>
              <a:rPr lang="en-GB" sz="2400" i="1" dirty="0" smtClean="0">
                <a:latin typeface="+mj-lt"/>
                <a:cs typeface="Calibri" panose="020F0502020204030204" pitchFamily="34" charset="0"/>
              </a:rPr>
              <a:t>Read a line and ask your child to read a line back to you in exactly the same way. Practise this with pairs of lines/verses from a poem.</a:t>
            </a:r>
          </a:p>
          <a:p>
            <a:pPr>
              <a:defRPr/>
            </a:pPr>
            <a:r>
              <a:rPr lang="en-GB" sz="3600" b="1" dirty="0" smtClean="0">
                <a:latin typeface="+mj-lt"/>
                <a:cs typeface="Calibri" panose="020F0502020204030204" pitchFamily="34" charset="0"/>
              </a:rPr>
              <a:t>Choral Reading</a:t>
            </a:r>
          </a:p>
          <a:p>
            <a:pPr marL="184150" indent="0">
              <a:buFont typeface="Wingdings 2" pitchFamily="18" charset="2"/>
              <a:buNone/>
              <a:defRPr/>
            </a:pPr>
            <a:r>
              <a:rPr lang="en-GB" sz="2400" i="1" dirty="0" smtClean="0">
                <a:latin typeface="+mj-lt"/>
                <a:cs typeface="Calibri" panose="020F0502020204030204" pitchFamily="34" charset="0"/>
              </a:rPr>
              <a:t>Read together/as a family. You will find that the children naturally mirror the adult’s voice, using expression in the same places. It also makes children less apprehensive about making a mistake as they are not reading alone.</a:t>
            </a:r>
          </a:p>
          <a:p>
            <a:pPr>
              <a:defRPr/>
            </a:pPr>
            <a:endParaRPr lang="en-GB" sz="3600" b="1" dirty="0">
              <a:latin typeface="+mj-lt"/>
              <a:cs typeface="Calibri" panose="020F0502020204030204" pitchFamily="34" charset="0"/>
            </a:endParaRPr>
          </a:p>
        </p:txBody>
      </p:sp>
    </p:spTree>
    <p:extLst>
      <p:ext uri="{BB962C8B-B14F-4D97-AF65-F5344CB8AC3E}">
        <p14:creationId xmlns:p14="http://schemas.microsoft.com/office/powerpoint/2010/main" val="372256027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0784"/>
            <a:ext cx="8229600" cy="891952"/>
          </a:xfrm>
        </p:spPr>
        <p:txBody>
          <a:bodyPr>
            <a:noAutofit/>
          </a:bodyPr>
          <a:lstStyle/>
          <a:p>
            <a:pPr>
              <a:defRPr/>
            </a:pPr>
            <a:r>
              <a:rPr lang="en-GB" sz="5400" dirty="0" smtClean="0">
                <a:solidFill>
                  <a:srgbClr val="0070C0"/>
                </a:solidFill>
                <a:cs typeface="Calibri" panose="020F0502020204030204" pitchFamily="34" charset="0"/>
              </a:rPr>
              <a:t>Keep to the Beat</a:t>
            </a:r>
            <a:endParaRPr lang="en-GB" sz="5400" dirty="0">
              <a:solidFill>
                <a:srgbClr val="0070C0"/>
              </a:solidFill>
              <a:cs typeface="Calibri" panose="020F0502020204030204" pitchFamily="34" charset="0"/>
            </a:endParaRPr>
          </a:p>
        </p:txBody>
      </p:sp>
      <p:sp>
        <p:nvSpPr>
          <p:cNvPr id="5" name="Content Placeholder 4"/>
          <p:cNvSpPr>
            <a:spLocks noGrp="1"/>
          </p:cNvSpPr>
          <p:nvPr>
            <p:ph idx="1"/>
          </p:nvPr>
        </p:nvSpPr>
        <p:spPr>
          <a:xfrm>
            <a:off x="457200" y="1024284"/>
            <a:ext cx="8229600" cy="4852988"/>
          </a:xfrm>
        </p:spPr>
        <p:txBody>
          <a:bodyPr>
            <a:noAutofit/>
          </a:bodyPr>
          <a:lstStyle/>
          <a:p>
            <a:pPr>
              <a:defRPr/>
            </a:pPr>
            <a:r>
              <a:rPr lang="en-GB" b="1" dirty="0" smtClean="0">
                <a:latin typeface="+mj-lt"/>
                <a:cs typeface="Calibri" panose="020F0502020204030204" pitchFamily="34" charset="0"/>
              </a:rPr>
              <a:t>Raps are a great way to improve fluency and develop rhythm!</a:t>
            </a:r>
          </a:p>
          <a:p>
            <a:pPr marL="184150" indent="0">
              <a:buFont typeface="Wingdings 2" pitchFamily="18" charset="2"/>
              <a:buNone/>
              <a:defRPr/>
            </a:pPr>
            <a:r>
              <a:rPr lang="en-GB" sz="2000" i="1" dirty="0" smtClean="0">
                <a:latin typeface="+mj-lt"/>
                <a:cs typeface="Calibri" panose="020F0502020204030204" pitchFamily="34" charset="0"/>
              </a:rPr>
              <a:t>Gran was in her chair, she was taking a nap,</a:t>
            </a:r>
          </a:p>
          <a:p>
            <a:pPr marL="184150" indent="0">
              <a:buFont typeface="Wingdings 2" pitchFamily="18" charset="2"/>
              <a:buNone/>
              <a:defRPr/>
            </a:pPr>
            <a:r>
              <a:rPr lang="en-GB" sz="2000" i="1" dirty="0" smtClean="0">
                <a:latin typeface="+mj-lt"/>
                <a:cs typeface="Calibri" panose="020F0502020204030204" pitchFamily="34" charset="0"/>
              </a:rPr>
              <a:t>When I tapped her on the shoulder to see if she could rap.</a:t>
            </a:r>
          </a:p>
          <a:p>
            <a:pPr marL="184150" indent="0">
              <a:buFont typeface="Wingdings 2" pitchFamily="18" charset="2"/>
              <a:buNone/>
              <a:defRPr/>
            </a:pPr>
            <a:r>
              <a:rPr lang="en-GB" sz="2000" i="1" dirty="0" smtClean="0">
                <a:latin typeface="+mj-lt"/>
                <a:cs typeface="Calibri" panose="020F0502020204030204" pitchFamily="34" charset="0"/>
              </a:rPr>
              <a:t>Gran can you rap? Can you rap? Can you, Gran?</a:t>
            </a:r>
          </a:p>
          <a:p>
            <a:pPr marL="184150" indent="0">
              <a:buFont typeface="Wingdings 2" pitchFamily="18" charset="2"/>
              <a:buNone/>
              <a:defRPr/>
            </a:pPr>
            <a:r>
              <a:rPr lang="en-GB" sz="2000" i="1" dirty="0" smtClean="0">
                <a:latin typeface="+mj-lt"/>
                <a:cs typeface="Calibri" panose="020F0502020204030204" pitchFamily="34" charset="0"/>
              </a:rPr>
              <a:t>And she opened one eye and she said to me, Man,</a:t>
            </a:r>
          </a:p>
          <a:p>
            <a:pPr marL="184150" indent="0">
              <a:buFont typeface="Wingdings 2" pitchFamily="18" charset="2"/>
              <a:buNone/>
              <a:defRPr/>
            </a:pPr>
            <a:r>
              <a:rPr lang="en-GB" sz="2000" i="1" dirty="0" smtClean="0">
                <a:latin typeface="+mj-lt"/>
                <a:cs typeface="Calibri" panose="020F0502020204030204" pitchFamily="34" charset="0"/>
              </a:rPr>
              <a:t>I’m the best rapping Gran this world’s ever seen,</a:t>
            </a:r>
          </a:p>
          <a:p>
            <a:pPr marL="184150" indent="0">
              <a:buFont typeface="Wingdings 2" pitchFamily="18" charset="2"/>
              <a:buNone/>
              <a:defRPr/>
            </a:pPr>
            <a:r>
              <a:rPr lang="en-GB" sz="2000" i="1" dirty="0" smtClean="0">
                <a:latin typeface="+mj-lt"/>
                <a:cs typeface="Calibri" panose="020F0502020204030204" pitchFamily="34" charset="0"/>
              </a:rPr>
              <a:t>I’m a tip-top, slip-slap, rap-rap queen.</a:t>
            </a:r>
          </a:p>
          <a:p>
            <a:pPr marL="184150" indent="0">
              <a:buFont typeface="Wingdings 2" pitchFamily="18" charset="2"/>
              <a:buNone/>
              <a:defRPr/>
            </a:pPr>
            <a:r>
              <a:rPr lang="en-GB" sz="2000" i="1" dirty="0" smtClean="0">
                <a:latin typeface="+mj-lt"/>
                <a:cs typeface="Calibri" panose="020F0502020204030204" pitchFamily="34" charset="0"/>
              </a:rPr>
              <a:t>And she rose from the chair in the corner of the room</a:t>
            </a:r>
          </a:p>
          <a:p>
            <a:pPr marL="184150" indent="0">
              <a:buFont typeface="Wingdings 2" pitchFamily="18" charset="2"/>
              <a:buNone/>
              <a:defRPr/>
            </a:pPr>
            <a:r>
              <a:rPr lang="en-GB" sz="2000" i="1" dirty="0" smtClean="0">
                <a:latin typeface="+mj-lt"/>
                <a:cs typeface="Calibri" panose="020F0502020204030204" pitchFamily="34" charset="0"/>
              </a:rPr>
              <a:t>And she started to rap with a </a:t>
            </a:r>
            <a:r>
              <a:rPr lang="en-GB" sz="2000" i="1" dirty="0" err="1" smtClean="0">
                <a:latin typeface="+mj-lt"/>
                <a:cs typeface="Calibri" panose="020F0502020204030204" pitchFamily="34" charset="0"/>
              </a:rPr>
              <a:t>bim</a:t>
            </a:r>
            <a:r>
              <a:rPr lang="en-GB" sz="2000" i="1" dirty="0" smtClean="0">
                <a:latin typeface="+mj-lt"/>
                <a:cs typeface="Calibri" panose="020F0502020204030204" pitchFamily="34" charset="0"/>
              </a:rPr>
              <a:t>-bam-boom,</a:t>
            </a:r>
          </a:p>
          <a:p>
            <a:pPr marL="184150" indent="0">
              <a:buFont typeface="Wingdings 2" pitchFamily="18" charset="2"/>
              <a:buNone/>
              <a:defRPr/>
            </a:pPr>
            <a:r>
              <a:rPr lang="en-GB" sz="2000" i="1" dirty="0" smtClean="0">
                <a:latin typeface="+mj-lt"/>
                <a:cs typeface="Calibri" panose="020F0502020204030204" pitchFamily="34" charset="0"/>
              </a:rPr>
              <a:t>And she rolled up her eyes and she rolled round her head</a:t>
            </a:r>
          </a:p>
          <a:p>
            <a:pPr marL="184150" indent="0">
              <a:buFont typeface="Wingdings 2" pitchFamily="18" charset="2"/>
              <a:buNone/>
              <a:defRPr/>
            </a:pPr>
            <a:r>
              <a:rPr lang="en-GB" sz="2000" i="1" dirty="0" smtClean="0">
                <a:latin typeface="+mj-lt"/>
                <a:cs typeface="Calibri" panose="020F0502020204030204" pitchFamily="34" charset="0"/>
              </a:rPr>
              <a:t>And as she rolled by, this is what she said,</a:t>
            </a:r>
          </a:p>
          <a:p>
            <a:pPr marL="184150" indent="0">
              <a:buFont typeface="Wingdings 2" pitchFamily="18" charset="2"/>
              <a:buNone/>
              <a:defRPr/>
            </a:pPr>
            <a:r>
              <a:rPr lang="en-GB" sz="2000" i="1" dirty="0" smtClean="0">
                <a:latin typeface="+mj-lt"/>
                <a:cs typeface="Calibri" panose="020F0502020204030204" pitchFamily="34" charset="0"/>
              </a:rPr>
              <a:t>I’m the best rapping Gran this world’s ever seen,</a:t>
            </a:r>
          </a:p>
          <a:p>
            <a:pPr marL="184150" indent="0">
              <a:buFont typeface="Wingdings 2" pitchFamily="18" charset="2"/>
              <a:buNone/>
              <a:defRPr/>
            </a:pPr>
            <a:r>
              <a:rPr lang="en-GB" sz="2000" i="1" dirty="0" smtClean="0">
                <a:latin typeface="+mj-lt"/>
                <a:cs typeface="Calibri" panose="020F0502020204030204" pitchFamily="34" charset="0"/>
              </a:rPr>
              <a:t>I’m a nip-nap, yip-yap, rap-rap queen!</a:t>
            </a:r>
            <a:endParaRPr lang="en-GB" sz="2000" i="1" dirty="0">
              <a:latin typeface="+mj-lt"/>
              <a:cs typeface="Calibri" panose="020F0502020204030204" pitchFamily="34" charset="0"/>
            </a:endParaRPr>
          </a:p>
        </p:txBody>
      </p:sp>
    </p:spTree>
    <p:extLst>
      <p:ext uri="{BB962C8B-B14F-4D97-AF65-F5344CB8AC3E}">
        <p14:creationId xmlns:p14="http://schemas.microsoft.com/office/powerpoint/2010/main" val="248075344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8816"/>
            <a:ext cx="8229600" cy="891952"/>
          </a:xfrm>
        </p:spPr>
        <p:txBody>
          <a:bodyPr>
            <a:noAutofit/>
          </a:bodyPr>
          <a:lstStyle/>
          <a:p>
            <a:pPr>
              <a:defRPr/>
            </a:pPr>
            <a:r>
              <a:rPr lang="en-GB" sz="4800" dirty="0" smtClean="0">
                <a:solidFill>
                  <a:srgbClr val="0070C0"/>
                </a:solidFill>
                <a:cs typeface="Calibri" panose="020F0502020204030204" pitchFamily="34" charset="0"/>
              </a:rPr>
              <a:t>It’s not what you say, it’s the way that you say it!</a:t>
            </a:r>
            <a:endParaRPr lang="en-GB" sz="4800" dirty="0">
              <a:solidFill>
                <a:srgbClr val="0070C0"/>
              </a:solidFill>
              <a:cs typeface="Calibri" panose="020F0502020204030204" pitchFamily="34" charset="0"/>
            </a:endParaRPr>
          </a:p>
        </p:txBody>
      </p:sp>
      <p:sp>
        <p:nvSpPr>
          <p:cNvPr id="5" name="Content Placeholder 4"/>
          <p:cNvSpPr>
            <a:spLocks noGrp="1"/>
          </p:cNvSpPr>
          <p:nvPr>
            <p:ph idx="1"/>
          </p:nvPr>
        </p:nvSpPr>
        <p:spPr>
          <a:xfrm>
            <a:off x="457200" y="1600200"/>
            <a:ext cx="8229600" cy="4852988"/>
          </a:xfrm>
        </p:spPr>
        <p:txBody>
          <a:bodyPr>
            <a:normAutofit lnSpcReduction="10000"/>
          </a:bodyPr>
          <a:lstStyle/>
          <a:p>
            <a:pPr marL="0" indent="0">
              <a:buNone/>
              <a:defRPr/>
            </a:pPr>
            <a:r>
              <a:rPr lang="en-GB" b="1" dirty="0" smtClean="0">
                <a:latin typeface="+mj-lt"/>
                <a:cs typeface="Calibri" panose="020F0502020204030204" pitchFamily="34" charset="0"/>
              </a:rPr>
              <a:t>Lucy borrowed my new bike.</a:t>
            </a:r>
          </a:p>
          <a:p>
            <a:pPr>
              <a:defRPr/>
            </a:pPr>
            <a:endParaRPr lang="en-GB" b="1" dirty="0">
              <a:latin typeface="+mj-lt"/>
              <a:cs typeface="Calibri" panose="020F0502020204030204" pitchFamily="34" charset="0"/>
            </a:endParaRPr>
          </a:p>
          <a:p>
            <a:pPr marL="184150" indent="0">
              <a:buFont typeface="Wingdings 2" pitchFamily="18" charset="2"/>
              <a:buNone/>
              <a:defRPr/>
            </a:pPr>
            <a:r>
              <a:rPr lang="en-GB" b="1" dirty="0" smtClean="0">
                <a:latin typeface="+mj-lt"/>
                <a:cs typeface="Calibri" panose="020F0502020204030204" pitchFamily="34" charset="0"/>
              </a:rPr>
              <a:t>Read it as if:</a:t>
            </a:r>
          </a:p>
          <a:p>
            <a:pPr>
              <a:defRPr/>
            </a:pPr>
            <a:r>
              <a:rPr lang="en-GB" b="1" dirty="0" smtClean="0">
                <a:latin typeface="+mj-lt"/>
                <a:cs typeface="Calibri" panose="020F0502020204030204" pitchFamily="34" charset="0"/>
              </a:rPr>
              <a:t>You’ve got other bikes.</a:t>
            </a:r>
          </a:p>
          <a:p>
            <a:pPr marL="184150" indent="0">
              <a:buFont typeface="Wingdings 2" pitchFamily="18" charset="2"/>
              <a:buNone/>
              <a:defRPr/>
            </a:pPr>
            <a:r>
              <a:rPr lang="en-GB" b="1" dirty="0">
                <a:latin typeface="+mj-lt"/>
                <a:cs typeface="Calibri" panose="020F0502020204030204" pitchFamily="34" charset="0"/>
              </a:rPr>
              <a:t>	</a:t>
            </a:r>
            <a:r>
              <a:rPr lang="en-GB" dirty="0" smtClean="0">
                <a:latin typeface="+mj-lt"/>
                <a:cs typeface="Calibri" panose="020F0502020204030204" pitchFamily="34" charset="0"/>
              </a:rPr>
              <a:t>Lucy borrowed my </a:t>
            </a:r>
            <a:r>
              <a:rPr lang="en-GB" i="1" dirty="0" smtClean="0">
                <a:latin typeface="+mj-lt"/>
                <a:cs typeface="Calibri" panose="020F0502020204030204" pitchFamily="34" charset="0"/>
              </a:rPr>
              <a:t>new</a:t>
            </a:r>
            <a:r>
              <a:rPr lang="en-GB" dirty="0" smtClean="0">
                <a:latin typeface="+mj-lt"/>
                <a:cs typeface="Calibri" panose="020F0502020204030204" pitchFamily="34" charset="0"/>
              </a:rPr>
              <a:t> bike.</a:t>
            </a:r>
          </a:p>
          <a:p>
            <a:pPr>
              <a:defRPr/>
            </a:pPr>
            <a:r>
              <a:rPr lang="en-GB" b="1" dirty="0" smtClean="0">
                <a:latin typeface="+mj-lt"/>
                <a:cs typeface="Calibri" panose="020F0502020204030204" pitchFamily="34" charset="0"/>
              </a:rPr>
              <a:t>You don’t think she planned to give it back.</a:t>
            </a:r>
          </a:p>
          <a:p>
            <a:pPr marL="184150" indent="0">
              <a:buFont typeface="Wingdings 2" pitchFamily="18" charset="2"/>
              <a:buNone/>
              <a:defRPr/>
            </a:pPr>
            <a:r>
              <a:rPr lang="en-GB" dirty="0">
                <a:latin typeface="+mj-lt"/>
                <a:cs typeface="Calibri" panose="020F0502020204030204" pitchFamily="34" charset="0"/>
              </a:rPr>
              <a:t>	</a:t>
            </a:r>
            <a:r>
              <a:rPr lang="en-GB" dirty="0" smtClean="0">
                <a:latin typeface="+mj-lt"/>
                <a:cs typeface="Calibri" panose="020F0502020204030204" pitchFamily="34" charset="0"/>
              </a:rPr>
              <a:t>Lucy ‘borrowed’ my new bike.</a:t>
            </a:r>
          </a:p>
          <a:p>
            <a:pPr>
              <a:defRPr/>
            </a:pPr>
            <a:r>
              <a:rPr lang="en-GB" b="1" dirty="0" smtClean="0">
                <a:latin typeface="+mj-lt"/>
                <a:cs typeface="Calibri" panose="020F0502020204030204" pitchFamily="34" charset="0"/>
              </a:rPr>
              <a:t>You can’t believe Lucy would do such a thing.</a:t>
            </a:r>
          </a:p>
          <a:p>
            <a:pPr marL="530225" lvl="1" indent="0">
              <a:buFont typeface="Wingdings 2" pitchFamily="18" charset="2"/>
              <a:buNone/>
              <a:defRPr/>
            </a:pPr>
            <a:r>
              <a:rPr lang="en-GB" b="1" dirty="0">
                <a:latin typeface="+mj-lt"/>
                <a:cs typeface="Calibri" panose="020F0502020204030204" pitchFamily="34" charset="0"/>
              </a:rPr>
              <a:t>	</a:t>
            </a:r>
            <a:r>
              <a:rPr lang="en-GB" sz="2800" i="1" dirty="0" smtClean="0">
                <a:latin typeface="+mj-lt"/>
                <a:cs typeface="Calibri" panose="020F0502020204030204" pitchFamily="34" charset="0"/>
              </a:rPr>
              <a:t>Lucy</a:t>
            </a:r>
            <a:r>
              <a:rPr lang="en-GB" sz="2800" dirty="0" smtClean="0">
                <a:latin typeface="+mj-lt"/>
                <a:cs typeface="Calibri" panose="020F0502020204030204" pitchFamily="34" charset="0"/>
              </a:rPr>
              <a:t> borrowed my new bike.</a:t>
            </a:r>
          </a:p>
        </p:txBody>
      </p:sp>
    </p:spTree>
    <p:extLst>
      <p:ext uri="{BB962C8B-B14F-4D97-AF65-F5344CB8AC3E}">
        <p14:creationId xmlns:p14="http://schemas.microsoft.com/office/powerpoint/2010/main" val="15040839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891952"/>
          </a:xfrm>
        </p:spPr>
        <p:txBody>
          <a:bodyPr>
            <a:noAutofit/>
          </a:bodyPr>
          <a:lstStyle/>
          <a:p>
            <a:pPr>
              <a:defRPr/>
            </a:pPr>
            <a:r>
              <a:rPr lang="en-GB" sz="5400" dirty="0" smtClean="0">
                <a:solidFill>
                  <a:srgbClr val="0070C0"/>
                </a:solidFill>
                <a:cs typeface="Calibri" panose="020F0502020204030204" pitchFamily="34" charset="0"/>
              </a:rPr>
              <a:t>Expressive Punctuation</a:t>
            </a:r>
            <a:endParaRPr lang="en-GB" sz="5400" dirty="0">
              <a:solidFill>
                <a:srgbClr val="0070C0"/>
              </a:solidFill>
              <a:cs typeface="Calibri" panose="020F0502020204030204" pitchFamily="34" charset="0"/>
            </a:endParaRPr>
          </a:p>
        </p:txBody>
      </p:sp>
      <p:sp>
        <p:nvSpPr>
          <p:cNvPr id="18435" name="Content Placeholder 4"/>
          <p:cNvSpPr>
            <a:spLocks noGrp="1"/>
          </p:cNvSpPr>
          <p:nvPr>
            <p:ph idx="1"/>
          </p:nvPr>
        </p:nvSpPr>
        <p:spPr>
          <a:xfrm>
            <a:off x="457200" y="1600200"/>
            <a:ext cx="8229600" cy="4852988"/>
          </a:xfrm>
        </p:spPr>
        <p:txBody>
          <a:bodyPr/>
          <a:lstStyle/>
          <a:p>
            <a:r>
              <a:rPr lang="en-GB" altLang="en-US" b="1" smtClean="0">
                <a:latin typeface="+mj-lt"/>
                <a:ea typeface="Calibri" pitchFamily="34" charset="0"/>
                <a:cs typeface="Calibri" pitchFamily="34" charset="0"/>
              </a:rPr>
              <a:t>Abcd. Efghi. Jklmn. Opq. Rstuvw. Xyz.</a:t>
            </a:r>
          </a:p>
          <a:p>
            <a:r>
              <a:rPr lang="en-GB" altLang="en-US" b="1" smtClean="0">
                <a:latin typeface="+mj-lt"/>
                <a:ea typeface="Calibri" pitchFamily="34" charset="0"/>
                <a:cs typeface="Calibri" pitchFamily="34" charset="0"/>
              </a:rPr>
              <a:t>Abc? Def? Ghijklm? Nopq? Rstu? Vwxyz?</a:t>
            </a:r>
          </a:p>
          <a:p>
            <a:r>
              <a:rPr lang="en-GB" altLang="en-US" b="1" smtClean="0">
                <a:latin typeface="+mj-lt"/>
                <a:ea typeface="Calibri" pitchFamily="34" charset="0"/>
                <a:cs typeface="Calibri" pitchFamily="34" charset="0"/>
              </a:rPr>
              <a:t>Ab, cdef. Ghijk, lmnop. Uv, wxyz.</a:t>
            </a:r>
          </a:p>
          <a:p>
            <a:r>
              <a:rPr lang="en-GB" altLang="en-US" b="1" smtClean="0">
                <a:latin typeface="+mj-lt"/>
                <a:ea typeface="Calibri" pitchFamily="34" charset="0"/>
                <a:cs typeface="Calibri" pitchFamily="34" charset="0"/>
              </a:rPr>
              <a:t>Ab! Cdefg? Hijkl! Mnopq. Rstuv. Wxyz?</a:t>
            </a:r>
          </a:p>
          <a:p>
            <a:r>
              <a:rPr lang="en-GB" altLang="en-US" b="1" smtClean="0">
                <a:latin typeface="+mj-lt"/>
                <a:ea typeface="Calibri" pitchFamily="34" charset="0"/>
                <a:cs typeface="Calibri" pitchFamily="34" charset="0"/>
              </a:rPr>
              <a:t>Ab? Cdefg? Hij – klmno – pqrstu. Vwxyz!</a:t>
            </a:r>
          </a:p>
          <a:p>
            <a:r>
              <a:rPr lang="en-GB" altLang="en-US" b="1" smtClean="0">
                <a:latin typeface="+mj-lt"/>
                <a:ea typeface="Calibri" pitchFamily="34" charset="0"/>
                <a:cs typeface="Calibri" pitchFamily="34" charset="0"/>
              </a:rPr>
              <a:t>A, bcd, efgh. I. Jklm, nopqr. Stuvw? X! Yz?</a:t>
            </a:r>
          </a:p>
        </p:txBody>
      </p:sp>
    </p:spTree>
    <p:extLst>
      <p:ext uri="{BB962C8B-B14F-4D97-AF65-F5344CB8AC3E}">
        <p14:creationId xmlns:p14="http://schemas.microsoft.com/office/powerpoint/2010/main" val="12704914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8816"/>
            <a:ext cx="8229600" cy="891952"/>
          </a:xfrm>
        </p:spPr>
        <p:txBody>
          <a:bodyPr>
            <a:noAutofit/>
          </a:bodyPr>
          <a:lstStyle/>
          <a:p>
            <a:pPr>
              <a:defRPr/>
            </a:pPr>
            <a:r>
              <a:rPr lang="en-GB" sz="5400" dirty="0" smtClean="0">
                <a:solidFill>
                  <a:srgbClr val="0070C0"/>
                </a:solidFill>
                <a:cs typeface="Calibri" panose="020F0502020204030204" pitchFamily="34" charset="0"/>
              </a:rPr>
              <a:t>Other Strategies</a:t>
            </a:r>
            <a:endParaRPr lang="en-GB" sz="5400" dirty="0">
              <a:solidFill>
                <a:srgbClr val="0070C0"/>
              </a:solidFill>
              <a:cs typeface="Calibri" panose="020F0502020204030204" pitchFamily="34" charset="0"/>
            </a:endParaRPr>
          </a:p>
        </p:txBody>
      </p:sp>
      <p:sp>
        <p:nvSpPr>
          <p:cNvPr id="19459" name="Content Placeholder 4"/>
          <p:cNvSpPr>
            <a:spLocks noGrp="1"/>
          </p:cNvSpPr>
          <p:nvPr>
            <p:ph idx="1"/>
          </p:nvPr>
        </p:nvSpPr>
        <p:spPr>
          <a:xfrm>
            <a:off x="457200" y="1600200"/>
            <a:ext cx="8229600" cy="4852988"/>
          </a:xfrm>
        </p:spPr>
        <p:txBody>
          <a:bodyPr>
            <a:normAutofit fontScale="92500" lnSpcReduction="10000"/>
          </a:bodyPr>
          <a:lstStyle/>
          <a:p>
            <a:r>
              <a:rPr lang="en-GB" altLang="en-US" b="1" dirty="0" smtClean="0">
                <a:latin typeface="+mj-lt"/>
                <a:ea typeface="Calibri" pitchFamily="34" charset="0"/>
                <a:cs typeface="Calibri" pitchFamily="34" charset="0"/>
              </a:rPr>
              <a:t>I read a page, you read a page.</a:t>
            </a:r>
          </a:p>
          <a:p>
            <a:r>
              <a:rPr lang="en-GB" altLang="en-US" b="1" dirty="0" smtClean="0">
                <a:latin typeface="+mj-lt"/>
                <a:ea typeface="Calibri" pitchFamily="34" charset="0"/>
                <a:cs typeface="Calibri" pitchFamily="34" charset="0"/>
              </a:rPr>
              <a:t>Follow the leader – I’ll read, you follow.</a:t>
            </a:r>
          </a:p>
          <a:p>
            <a:r>
              <a:rPr lang="en-GB" altLang="en-US" b="1" dirty="0" smtClean="0">
                <a:latin typeface="+mj-lt"/>
                <a:ea typeface="Calibri" pitchFamily="34" charset="0"/>
                <a:cs typeface="Calibri" pitchFamily="34" charset="0"/>
              </a:rPr>
              <a:t>Record our reading.</a:t>
            </a:r>
          </a:p>
          <a:p>
            <a:r>
              <a:rPr lang="en-GB" altLang="en-US" b="1" dirty="0" smtClean="0">
                <a:latin typeface="+mj-lt"/>
                <a:ea typeface="Calibri" pitchFamily="34" charset="0"/>
                <a:cs typeface="Calibri" pitchFamily="34" charset="0"/>
              </a:rPr>
              <a:t>Silly voices – read in a whisper, squeaky voices.</a:t>
            </a:r>
          </a:p>
          <a:p>
            <a:r>
              <a:rPr lang="en-GB" altLang="en-US" b="1" dirty="0" smtClean="0">
                <a:latin typeface="+mj-lt"/>
                <a:ea typeface="Calibri" pitchFamily="34" charset="0"/>
                <a:cs typeface="Calibri" pitchFamily="34" charset="0"/>
              </a:rPr>
              <a:t>Direct speech detectives – play different characters.</a:t>
            </a:r>
          </a:p>
          <a:p>
            <a:r>
              <a:rPr lang="en-GB" altLang="en-US" b="1" dirty="0" smtClean="0">
                <a:latin typeface="+mj-lt"/>
                <a:ea typeface="Calibri" pitchFamily="34" charset="0"/>
                <a:cs typeface="Calibri" pitchFamily="34" charset="0"/>
              </a:rPr>
              <a:t>Read in the dark – with a torch.</a:t>
            </a:r>
          </a:p>
          <a:p>
            <a:r>
              <a:rPr lang="en-GB" altLang="en-US" b="1" dirty="0" smtClean="0">
                <a:latin typeface="+mj-lt"/>
                <a:ea typeface="Calibri" pitchFamily="34" charset="0"/>
                <a:cs typeface="Calibri" pitchFamily="34" charset="0"/>
              </a:rPr>
              <a:t>Guess the next word – stop reading mid-sentence.</a:t>
            </a:r>
          </a:p>
          <a:p>
            <a:r>
              <a:rPr lang="en-GB" altLang="en-US" b="1" dirty="0" smtClean="0">
                <a:latin typeface="+mj-lt"/>
                <a:ea typeface="Calibri" pitchFamily="34" charset="0"/>
                <a:cs typeface="Calibri" pitchFamily="34" charset="0"/>
              </a:rPr>
              <a:t>Change the word – spot which one has changed.</a:t>
            </a:r>
          </a:p>
          <a:p>
            <a:endParaRPr lang="en-GB" altLang="en-US" b="1" dirty="0" smtClean="0">
              <a:latin typeface="+mj-lt"/>
              <a:ea typeface="Calibri" pitchFamily="34" charset="0"/>
              <a:cs typeface="Calibri" pitchFamily="34" charset="0"/>
            </a:endParaRPr>
          </a:p>
        </p:txBody>
      </p:sp>
    </p:spTree>
    <p:extLst>
      <p:ext uri="{BB962C8B-B14F-4D97-AF65-F5344CB8AC3E}">
        <p14:creationId xmlns:p14="http://schemas.microsoft.com/office/powerpoint/2010/main" val="426986424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533400" y="381000"/>
            <a:ext cx="8229600" cy="647700"/>
          </a:xfrm>
        </p:spPr>
        <p:txBody>
          <a:bodyPr>
            <a:normAutofit fontScale="90000"/>
          </a:bodyPr>
          <a:lstStyle/>
          <a:p>
            <a:pPr>
              <a:defRPr/>
            </a:pPr>
            <a:r>
              <a:rPr lang="en-GB" sz="4000" dirty="0" smtClean="0">
                <a:solidFill>
                  <a:srgbClr val="0070C0"/>
                </a:solidFill>
              </a:rPr>
              <a:t>Reading at Home – Enjoy!</a:t>
            </a:r>
          </a:p>
        </p:txBody>
      </p:sp>
      <p:sp>
        <p:nvSpPr>
          <p:cNvPr id="9219" name="Rectangle 1027"/>
          <p:cNvSpPr>
            <a:spLocks noGrp="1" noChangeArrowheads="1"/>
          </p:cNvSpPr>
          <p:nvPr>
            <p:ph type="body" idx="1"/>
          </p:nvPr>
        </p:nvSpPr>
        <p:spPr>
          <a:xfrm>
            <a:off x="381000" y="1066800"/>
            <a:ext cx="8229600" cy="5318125"/>
          </a:xfrm>
        </p:spPr>
        <p:txBody>
          <a:bodyPr/>
          <a:lstStyle/>
          <a:p>
            <a:pPr>
              <a:defRPr/>
            </a:pPr>
            <a:r>
              <a:rPr lang="en-GB" dirty="0" smtClean="0"/>
              <a:t>Make reading visible; have books available in your home</a:t>
            </a:r>
          </a:p>
          <a:p>
            <a:pPr>
              <a:defRPr/>
            </a:pPr>
            <a:r>
              <a:rPr lang="en-GB" dirty="0" smtClean="0"/>
              <a:t>Share books every day;</a:t>
            </a:r>
          </a:p>
          <a:p>
            <a:pPr>
              <a:defRPr/>
            </a:pPr>
            <a:r>
              <a:rPr lang="en-GB" dirty="0" smtClean="0"/>
              <a:t>Boys need to see that reading is something men do.</a:t>
            </a:r>
          </a:p>
          <a:p>
            <a:pPr>
              <a:defRPr/>
            </a:pPr>
            <a:r>
              <a:rPr lang="en-GB" dirty="0" smtClean="0"/>
              <a:t>Talk about books.</a:t>
            </a:r>
          </a:p>
          <a:p>
            <a:pPr>
              <a:defRPr/>
            </a:pPr>
            <a:r>
              <a:rPr lang="en-GB" dirty="0" smtClean="0"/>
              <a:t>Sit and listen – avoid doing chores around the reader.</a:t>
            </a:r>
          </a:p>
          <a:p>
            <a:pPr>
              <a:defRPr/>
            </a:pPr>
            <a:r>
              <a:rPr lang="en-GB" dirty="0" smtClean="0"/>
              <a:t>Respect choices.</a:t>
            </a:r>
          </a:p>
        </p:txBody>
      </p:sp>
    </p:spTree>
    <p:extLst>
      <p:ext uri="{BB962C8B-B14F-4D97-AF65-F5344CB8AC3E}">
        <p14:creationId xmlns:p14="http://schemas.microsoft.com/office/powerpoint/2010/main" val="18557720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70C0"/>
                </a:solidFill>
                <a:effectLst>
                  <a:outerShdw blurRad="38100" dist="38100" dir="2700000" algn="tl">
                    <a:srgbClr val="000000">
                      <a:alpha val="43137"/>
                    </a:srgbClr>
                  </a:outerShdw>
                </a:effectLst>
              </a:rPr>
              <a:t>Role of </a:t>
            </a:r>
            <a:r>
              <a:rPr lang="en-GB" dirty="0" smtClean="0">
                <a:solidFill>
                  <a:srgbClr val="0070C0"/>
                </a:solidFill>
                <a:effectLst>
                  <a:outerShdw blurRad="38100" dist="38100" dir="2700000" algn="tl">
                    <a:srgbClr val="000000">
                      <a:alpha val="43137"/>
                    </a:srgbClr>
                  </a:outerShdw>
                </a:effectLst>
              </a:rPr>
              <a:t>Parents/Carers </a:t>
            </a:r>
            <a:r>
              <a:rPr lang="en-GB" dirty="0">
                <a:solidFill>
                  <a:srgbClr val="0070C0"/>
                </a:solidFill>
                <a:effectLst>
                  <a:outerShdw blurRad="38100" dist="38100" dir="2700000" algn="tl">
                    <a:srgbClr val="000000">
                      <a:alpha val="43137"/>
                    </a:srgbClr>
                  </a:outerShdw>
                </a:effectLst>
              </a:rPr>
              <a:t>and the </a:t>
            </a:r>
            <a:r>
              <a:rPr lang="en-GB" dirty="0" smtClean="0">
                <a:solidFill>
                  <a:srgbClr val="0070C0"/>
                </a:solidFill>
                <a:effectLst>
                  <a:outerShdw blurRad="38100" dist="38100" dir="2700000" algn="tl">
                    <a:srgbClr val="000000">
                      <a:alpha val="43137"/>
                    </a:srgbClr>
                  </a:outerShdw>
                </a:effectLst>
              </a:rPr>
              <a:t>Home Environment </a:t>
            </a:r>
            <a:endParaRPr lang="en-GB"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buNone/>
            </a:pPr>
            <a:r>
              <a:rPr lang="en-GB" sz="2300" dirty="0"/>
              <a:t>Evidence suggests that parents and the home environment are essential to the early teaching of reading and fostering a love of reading. Key findings from the evidence include: </a:t>
            </a:r>
          </a:p>
          <a:p>
            <a:pPr marL="0" indent="0">
              <a:buNone/>
            </a:pPr>
            <a:r>
              <a:rPr lang="en-GB" sz="2300" dirty="0" smtClean="0"/>
              <a:t>• </a:t>
            </a:r>
            <a:r>
              <a:rPr lang="en-GB" sz="2300" dirty="0"/>
              <a:t>Parental involvement in a child’s literacy has been reported as a more powerful force than other family background variables, such as social class, family size and level of parental education (</a:t>
            </a:r>
            <a:r>
              <a:rPr lang="en-GB" sz="2300" dirty="0" err="1"/>
              <a:t>Flouri</a:t>
            </a:r>
            <a:r>
              <a:rPr lang="en-GB" sz="2300" dirty="0"/>
              <a:t> and Buchanan, 2004 – cited in Clark and </a:t>
            </a:r>
            <a:r>
              <a:rPr lang="en-GB" sz="2300" dirty="0" err="1"/>
              <a:t>Rumbold</a:t>
            </a:r>
            <a:r>
              <a:rPr lang="en-GB" sz="2300" dirty="0"/>
              <a:t>, 2006); </a:t>
            </a:r>
            <a:endParaRPr lang="en-GB" sz="2300" dirty="0" smtClean="0"/>
          </a:p>
          <a:p>
            <a:pPr marL="0" indent="0">
              <a:buNone/>
            </a:pPr>
            <a:r>
              <a:rPr lang="en-GB" sz="2300" dirty="0" smtClean="0"/>
              <a:t>• </a:t>
            </a:r>
            <a:r>
              <a:rPr lang="en-GB" sz="2300" dirty="0"/>
              <a:t>Children whose home experiences promote the view that reading is a source of entertainment are likely to become intrinsically motivated to read (Baker, </a:t>
            </a:r>
            <a:r>
              <a:rPr lang="en-GB" sz="2300" dirty="0" err="1"/>
              <a:t>Serpell</a:t>
            </a:r>
            <a:r>
              <a:rPr lang="en-GB" sz="2300" dirty="0"/>
              <a:t> and </a:t>
            </a:r>
            <a:r>
              <a:rPr lang="en-GB" sz="2300" dirty="0" err="1"/>
              <a:t>Sonnenschein</a:t>
            </a:r>
            <a:r>
              <a:rPr lang="en-GB" sz="2300" dirty="0"/>
              <a:t>, 1995 – cited in Clark and </a:t>
            </a:r>
            <a:r>
              <a:rPr lang="en-GB" sz="2300" dirty="0" err="1"/>
              <a:t>Rumbold</a:t>
            </a:r>
            <a:r>
              <a:rPr lang="en-GB" sz="2300" dirty="0"/>
              <a:t>, 2006); </a:t>
            </a:r>
            <a:endParaRPr lang="en-GB" sz="2300" dirty="0" smtClean="0"/>
          </a:p>
          <a:p>
            <a:pPr marL="0" indent="0">
              <a:buNone/>
            </a:pPr>
            <a:r>
              <a:rPr lang="en-GB" sz="2300" dirty="0" smtClean="0"/>
              <a:t>• </a:t>
            </a:r>
            <a:r>
              <a:rPr lang="en-GB" sz="2300" dirty="0"/>
              <a:t>Children are more likely to continue to be readers in homes where books and reading are valued (Baker and </a:t>
            </a:r>
            <a:r>
              <a:rPr lang="en-GB" sz="2300" dirty="0" err="1"/>
              <a:t>Scher</a:t>
            </a:r>
            <a:r>
              <a:rPr lang="en-GB" sz="2300" dirty="0"/>
              <a:t>, 2002 – cited in Clark and </a:t>
            </a:r>
            <a:r>
              <a:rPr lang="en-GB" sz="2300" dirty="0" err="1"/>
              <a:t>Rumbold</a:t>
            </a:r>
            <a:r>
              <a:rPr lang="en-GB" sz="2300" dirty="0"/>
              <a:t>, 2006).</a:t>
            </a:r>
          </a:p>
        </p:txBody>
      </p:sp>
    </p:spTree>
    <p:extLst>
      <p:ext uri="{BB962C8B-B14F-4D97-AF65-F5344CB8AC3E}">
        <p14:creationId xmlns:p14="http://schemas.microsoft.com/office/powerpoint/2010/main" val="2477211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620688"/>
            <a:ext cx="8640960" cy="5632311"/>
          </a:xfrm>
          <a:prstGeom prst="rect">
            <a:avLst/>
          </a:prstGeom>
        </p:spPr>
        <p:txBody>
          <a:bodyPr wrap="square">
            <a:spAutoFit/>
          </a:bodyPr>
          <a:lstStyle/>
          <a:p>
            <a:r>
              <a:rPr lang="en-GB" sz="4000" dirty="0">
                <a:solidFill>
                  <a:srgbClr val="0070C0"/>
                </a:solidFill>
              </a:rPr>
              <a:t>Children whose parents reported that they had read a book with their child “every day or almost every day” or “once or twice a week” during the first year of primary </a:t>
            </a:r>
            <a:r>
              <a:rPr lang="en-GB" sz="4000" dirty="0" smtClean="0">
                <a:solidFill>
                  <a:srgbClr val="0070C0"/>
                </a:solidFill>
              </a:rPr>
              <a:t>school, </a:t>
            </a:r>
            <a:r>
              <a:rPr lang="en-GB" sz="4000" dirty="0">
                <a:solidFill>
                  <a:srgbClr val="0070C0"/>
                </a:solidFill>
              </a:rPr>
              <a:t>performed higher in PISA 2009 than children whose parents reported that they had done this “never or almost never” or “once or twice a month</a:t>
            </a:r>
            <a:r>
              <a:rPr lang="en-GB" sz="4000" dirty="0" smtClean="0">
                <a:solidFill>
                  <a:srgbClr val="0070C0"/>
                </a:solidFill>
              </a:rPr>
              <a:t>”.</a:t>
            </a:r>
            <a:endParaRPr lang="en-GB" sz="4000" dirty="0">
              <a:solidFill>
                <a:srgbClr val="0070C0"/>
              </a:solidFill>
            </a:endParaRPr>
          </a:p>
        </p:txBody>
      </p:sp>
    </p:spTree>
    <p:extLst>
      <p:ext uri="{BB962C8B-B14F-4D97-AF65-F5344CB8AC3E}">
        <p14:creationId xmlns:p14="http://schemas.microsoft.com/office/powerpoint/2010/main" val="187670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60350"/>
            <a:ext cx="8588375" cy="950913"/>
          </a:xfrm>
        </p:spPr>
        <p:txBody>
          <a:bodyPr/>
          <a:lstStyle/>
          <a:p>
            <a:pPr>
              <a:defRPr/>
            </a:pPr>
            <a:r>
              <a:rPr lang="en-GB" sz="4000" b="1" dirty="0" smtClean="0">
                <a:solidFill>
                  <a:srgbClr val="0070C0"/>
                </a:solidFill>
              </a:rPr>
              <a:t>What to do if your child is stuck</a:t>
            </a:r>
            <a:endParaRPr lang="en-GB" sz="4000" b="1" dirty="0">
              <a:solidFill>
                <a:srgbClr val="0070C0"/>
              </a:solidFill>
            </a:endParaRPr>
          </a:p>
        </p:txBody>
      </p:sp>
      <p:sp>
        <p:nvSpPr>
          <p:cNvPr id="4" name="Content Placeholder 3"/>
          <p:cNvSpPr>
            <a:spLocks noGrp="1"/>
          </p:cNvSpPr>
          <p:nvPr>
            <p:ph idx="1"/>
          </p:nvPr>
        </p:nvSpPr>
        <p:spPr>
          <a:xfrm>
            <a:off x="323850" y="1196975"/>
            <a:ext cx="8610600" cy="4608513"/>
          </a:xfrm>
        </p:spPr>
        <p:txBody>
          <a:bodyPr>
            <a:normAutofit/>
          </a:bodyPr>
          <a:lstStyle/>
          <a:p>
            <a:pPr>
              <a:spcBef>
                <a:spcPts val="0"/>
              </a:spcBef>
              <a:defRPr/>
            </a:pPr>
            <a:r>
              <a:rPr lang="en-GB" dirty="0" smtClean="0"/>
              <a:t>Use phonics first. What sound does the word begin with? Can you say the sounds in the word? Blend them together. Have we heard that word before?</a:t>
            </a:r>
          </a:p>
          <a:p>
            <a:pPr>
              <a:spcBef>
                <a:spcPts val="0"/>
              </a:spcBef>
              <a:defRPr/>
            </a:pPr>
            <a:r>
              <a:rPr lang="en-GB" dirty="0" smtClean="0"/>
              <a:t>Read to the end of the sentence. What would make sense?</a:t>
            </a:r>
          </a:p>
          <a:p>
            <a:pPr>
              <a:spcBef>
                <a:spcPts val="0"/>
              </a:spcBef>
              <a:defRPr/>
            </a:pPr>
            <a:r>
              <a:rPr lang="en-GB" dirty="0" smtClean="0"/>
              <a:t>What is the text about – what might fit here?</a:t>
            </a:r>
          </a:p>
          <a:p>
            <a:pPr>
              <a:spcBef>
                <a:spcPts val="0"/>
              </a:spcBef>
              <a:defRPr/>
            </a:pPr>
            <a:r>
              <a:rPr lang="en-GB" dirty="0" smtClean="0"/>
              <a:t>Does it sound right?</a:t>
            </a:r>
          </a:p>
          <a:p>
            <a:pPr>
              <a:spcBef>
                <a:spcPts val="0"/>
              </a:spcBef>
              <a:defRPr/>
            </a:pPr>
            <a:r>
              <a:rPr lang="en-GB" dirty="0" smtClean="0"/>
              <a:t>Look at the picture. Does it help?</a:t>
            </a:r>
            <a:endParaRPr lang="en-GB" dirty="0"/>
          </a:p>
        </p:txBody>
      </p:sp>
    </p:spTree>
    <p:extLst>
      <p:ext uri="{BB962C8B-B14F-4D97-AF65-F5344CB8AC3E}">
        <p14:creationId xmlns:p14="http://schemas.microsoft.com/office/powerpoint/2010/main" val="33778758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303213" y="549275"/>
            <a:ext cx="4268787" cy="532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n-US" sz="2000"/>
              <a:t>When I get stuck on a word in a book,</a:t>
            </a:r>
            <a:br>
              <a:rPr lang="en-GB" altLang="en-US" sz="2000"/>
            </a:br>
            <a:r>
              <a:rPr lang="en-GB" altLang="en-US" sz="2000"/>
              <a:t>There are lots of things I can do.</a:t>
            </a:r>
            <a:br>
              <a:rPr lang="en-GB" altLang="en-US" sz="2000"/>
            </a:br>
            <a:r>
              <a:rPr lang="en-GB" altLang="en-US" sz="2000"/>
              <a:t>I can do them all, please, by myself;</a:t>
            </a:r>
            <a:br>
              <a:rPr lang="en-GB" altLang="en-US" sz="2000"/>
            </a:br>
            <a:r>
              <a:rPr lang="en-GB" altLang="en-US" sz="2000"/>
              <a:t>I don't need help from you. </a:t>
            </a:r>
            <a:br>
              <a:rPr lang="en-GB" altLang="en-US" sz="2000"/>
            </a:br>
            <a:r>
              <a:rPr lang="en-GB" altLang="en-US" sz="2000"/>
              <a:t>I can look at the picture to get a hint.</a:t>
            </a:r>
            <a:br>
              <a:rPr lang="en-GB" altLang="en-US" sz="2000"/>
            </a:br>
            <a:r>
              <a:rPr lang="en-GB" altLang="en-US" sz="2000"/>
              <a:t>Or think what the story's about.</a:t>
            </a:r>
            <a:br>
              <a:rPr lang="en-GB" altLang="en-US" sz="2000"/>
            </a:br>
            <a:r>
              <a:rPr lang="en-GB" altLang="en-US" sz="2000"/>
              <a:t>I can "get my mouth ready" to say the first letter. </a:t>
            </a:r>
            <a:br>
              <a:rPr lang="en-GB" altLang="en-US" sz="2000"/>
            </a:br>
            <a:r>
              <a:rPr lang="en-GB" altLang="en-US" sz="2000"/>
              <a:t>A kind of "sounding out".</a:t>
            </a:r>
            <a:br>
              <a:rPr lang="en-GB" altLang="en-US" sz="2000"/>
            </a:br>
            <a:r>
              <a:rPr lang="en-GB" altLang="en-US" sz="2000"/>
              <a:t>I can chop up the words into smaller parts,</a:t>
            </a:r>
            <a:br>
              <a:rPr lang="en-GB" altLang="en-US" sz="2000"/>
            </a:br>
            <a:r>
              <a:rPr lang="en-GB" altLang="en-US" sz="2000"/>
              <a:t>Like on or ing or ly,</a:t>
            </a:r>
            <a:br>
              <a:rPr lang="en-GB" altLang="en-US" sz="2000"/>
            </a:br>
            <a:r>
              <a:rPr lang="en-GB" altLang="en-US" sz="2000"/>
              <a:t>Or find smaller words in compound words</a:t>
            </a:r>
            <a:br>
              <a:rPr lang="en-GB" altLang="en-US" sz="2000"/>
            </a:br>
            <a:r>
              <a:rPr lang="en-GB" altLang="en-US" sz="2000"/>
              <a:t>Like raincoat and bumblebee.</a:t>
            </a:r>
            <a:br>
              <a:rPr lang="en-GB" altLang="en-US" sz="2000"/>
            </a:br>
            <a:endParaRPr lang="en-GB" altLang="en-US" sz="2000"/>
          </a:p>
        </p:txBody>
      </p:sp>
      <p:sp>
        <p:nvSpPr>
          <p:cNvPr id="19459" name="TextBox 5"/>
          <p:cNvSpPr txBox="1">
            <a:spLocks noChangeArrowheads="1"/>
          </p:cNvSpPr>
          <p:nvPr/>
        </p:nvSpPr>
        <p:spPr bwMode="auto">
          <a:xfrm>
            <a:off x="4572000" y="549275"/>
            <a:ext cx="4464050" cy="5324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n-US" sz="2000"/>
              <a:t>I can think of a word that makes sense in that place,</a:t>
            </a:r>
            <a:br>
              <a:rPr lang="en-GB" altLang="en-US" sz="2000"/>
            </a:br>
            <a:r>
              <a:rPr lang="en-GB" altLang="en-US" sz="2000"/>
              <a:t>Guess or say "blank" and read on</a:t>
            </a:r>
            <a:br>
              <a:rPr lang="en-GB" altLang="en-US" sz="2000"/>
            </a:br>
            <a:r>
              <a:rPr lang="en-GB" altLang="en-US" sz="2000"/>
              <a:t>Until the sentence has reached its end,</a:t>
            </a:r>
            <a:br>
              <a:rPr lang="en-GB" altLang="en-US" sz="2000"/>
            </a:br>
            <a:r>
              <a:rPr lang="en-GB" altLang="en-US" sz="2000"/>
              <a:t>Then go back and try these on:</a:t>
            </a:r>
            <a:br>
              <a:rPr lang="en-GB" altLang="en-US" sz="2000"/>
            </a:br>
            <a:r>
              <a:rPr lang="en-GB" altLang="en-US" sz="2000"/>
              <a:t>"Does it make sense?"</a:t>
            </a:r>
            <a:br>
              <a:rPr lang="en-GB" altLang="en-US" sz="2000"/>
            </a:br>
            <a:r>
              <a:rPr lang="en-GB" altLang="en-US" sz="2000"/>
              <a:t>"Can we say it that way?"</a:t>
            </a:r>
            <a:br>
              <a:rPr lang="en-GB" altLang="en-US" sz="2000"/>
            </a:br>
            <a:r>
              <a:rPr lang="en-GB" altLang="en-US" sz="2000"/>
              <a:t>"Does it look right to me?"</a:t>
            </a:r>
            <a:br>
              <a:rPr lang="en-GB" altLang="en-US" sz="2000"/>
            </a:br>
            <a:r>
              <a:rPr lang="en-GB" altLang="en-US" sz="2000"/>
              <a:t>Chances are the right word will pop out like the sun</a:t>
            </a:r>
            <a:br>
              <a:rPr lang="en-GB" altLang="en-US" sz="2000"/>
            </a:br>
            <a:r>
              <a:rPr lang="en-GB" altLang="en-US" sz="2000"/>
              <a:t>In my own mind, can't you see? </a:t>
            </a:r>
            <a:br>
              <a:rPr lang="en-GB" altLang="en-US" sz="2000"/>
            </a:br>
            <a:r>
              <a:rPr lang="en-GB" altLang="en-US" sz="2000"/>
              <a:t>If I've thought of and tried out most of these things</a:t>
            </a:r>
            <a:br>
              <a:rPr lang="en-GB" altLang="en-US" sz="2000"/>
            </a:br>
            <a:r>
              <a:rPr lang="en-GB" altLang="en-US" sz="2000"/>
              <a:t>And I still do not know what to do,</a:t>
            </a:r>
            <a:br>
              <a:rPr lang="en-GB" altLang="en-US" sz="2000"/>
            </a:br>
            <a:r>
              <a:rPr lang="en-GB" altLang="en-US" sz="2000"/>
              <a:t>Then I may turn around and ask</a:t>
            </a:r>
            <a:br>
              <a:rPr lang="en-GB" altLang="en-US" sz="2000"/>
            </a:br>
            <a:r>
              <a:rPr lang="en-GB" altLang="en-US" sz="2000"/>
              <a:t>For some help to get me through.</a:t>
            </a:r>
          </a:p>
        </p:txBody>
      </p:sp>
      <p:sp>
        <p:nvSpPr>
          <p:cNvPr id="19460" name="Rectangle 6"/>
          <p:cNvSpPr>
            <a:spLocks noChangeArrowheads="1"/>
          </p:cNvSpPr>
          <p:nvPr/>
        </p:nvSpPr>
        <p:spPr bwMode="auto">
          <a:xfrm>
            <a:off x="303213" y="115888"/>
            <a:ext cx="8516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GB" altLang="en-US" sz="2000" b="1"/>
              <a:t>Independent Strategies</a:t>
            </a:r>
            <a:r>
              <a:rPr lang="en-GB" altLang="en-US" sz="2000"/>
              <a:t> </a:t>
            </a:r>
            <a:r>
              <a:rPr lang="en-GB" altLang="en-US" sz="2000" i="1"/>
              <a:t>by Jill Marie Warner</a:t>
            </a:r>
            <a:r>
              <a:rPr lang="en-GB" altLang="en-US" sz="2000"/>
              <a:t> </a:t>
            </a:r>
            <a:br>
              <a:rPr lang="en-GB" altLang="en-US" sz="2000"/>
            </a:br>
            <a:endParaRPr lang="en-GB" altLang="en-US" sz="2000"/>
          </a:p>
        </p:txBody>
      </p:sp>
    </p:spTree>
    <p:extLst>
      <p:ext uri="{BB962C8B-B14F-4D97-AF65-F5344CB8AC3E}">
        <p14:creationId xmlns:p14="http://schemas.microsoft.com/office/powerpoint/2010/main" val="691454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rPr>
              <a:t>Let’s Look at the </a:t>
            </a:r>
            <a:r>
              <a:rPr lang="en-GB" dirty="0">
                <a:solidFill>
                  <a:srgbClr val="0070C0"/>
                </a:solidFill>
              </a:rPr>
              <a:t>Facts…</a:t>
            </a:r>
            <a:br>
              <a:rPr lang="en-GB" dirty="0">
                <a:solidFill>
                  <a:srgbClr val="0070C0"/>
                </a:solidFill>
              </a:rPr>
            </a:br>
            <a:r>
              <a:rPr lang="en-GB" sz="2200" dirty="0">
                <a:solidFill>
                  <a:srgbClr val="0070C0"/>
                </a:solidFill>
                <a:hlinkClick r:id="rId3"/>
              </a:rPr>
              <a:t>https://</a:t>
            </a:r>
            <a:r>
              <a:rPr lang="en-GB" sz="2200" dirty="0" smtClean="0">
                <a:solidFill>
                  <a:srgbClr val="0070C0"/>
                </a:solidFill>
                <a:hlinkClick r:id="rId3"/>
              </a:rPr>
              <a:t>readingagency.org.uk</a:t>
            </a:r>
            <a:endParaRPr lang="en-GB" sz="2200" dirty="0">
              <a:solidFill>
                <a:srgbClr val="0070C0"/>
              </a:solidFill>
            </a:endParaRPr>
          </a:p>
        </p:txBody>
      </p:sp>
      <p:sp>
        <p:nvSpPr>
          <p:cNvPr id="3" name="Content Placeholder 2"/>
          <p:cNvSpPr>
            <a:spLocks noGrp="1"/>
          </p:cNvSpPr>
          <p:nvPr>
            <p:ph idx="1"/>
          </p:nvPr>
        </p:nvSpPr>
        <p:spPr>
          <a:xfrm>
            <a:off x="457200" y="1600200"/>
            <a:ext cx="8229600" cy="4925144"/>
          </a:xfrm>
        </p:spPr>
        <p:txBody>
          <a:bodyPr>
            <a:normAutofit fontScale="85000" lnSpcReduction="10000"/>
          </a:bodyPr>
          <a:lstStyle/>
          <a:p>
            <a:r>
              <a:rPr lang="en-GB" dirty="0"/>
              <a:t>There is a difference in reading performance equivalent to just over a year's schooling between young people who never read for enjoyment and those who read for up to 30 minutes per </a:t>
            </a:r>
            <a:r>
              <a:rPr lang="en-GB" dirty="0" smtClean="0"/>
              <a:t>day.</a:t>
            </a:r>
            <a:endParaRPr lang="en-GB" baseline="30000" dirty="0"/>
          </a:p>
          <a:p>
            <a:r>
              <a:rPr lang="en-GB" dirty="0"/>
              <a:t>Children who read books often at age 10 and more than once a week at age 16 gain higher results in maths, vocabulary and spelling tests at age 16 than those who read less </a:t>
            </a:r>
            <a:r>
              <a:rPr lang="en-GB" dirty="0" smtClean="0"/>
              <a:t>regularly.</a:t>
            </a:r>
          </a:p>
          <a:p>
            <a:r>
              <a:rPr lang="en-GB" dirty="0" err="1"/>
              <a:t>DfE</a:t>
            </a:r>
            <a:r>
              <a:rPr lang="en-GB" dirty="0"/>
              <a:t> analysis suggests that if all pupils in England read for enjoyment every day or almost every day, the boost to Key Stage 2 performance would be the equivalent of a rise of eight percentage points</a:t>
            </a:r>
          </a:p>
          <a:p>
            <a:endParaRPr lang="en-GB" dirty="0"/>
          </a:p>
        </p:txBody>
      </p:sp>
    </p:spTree>
    <p:extLst>
      <p:ext uri="{BB962C8B-B14F-4D97-AF65-F5344CB8AC3E}">
        <p14:creationId xmlns:p14="http://schemas.microsoft.com/office/powerpoint/2010/main" val="277769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60350"/>
            <a:ext cx="8588375" cy="950913"/>
          </a:xfrm>
        </p:spPr>
        <p:txBody>
          <a:bodyPr/>
          <a:lstStyle/>
          <a:p>
            <a:pPr>
              <a:defRPr/>
            </a:pPr>
            <a:r>
              <a:rPr lang="en-GB" sz="3600" b="1" dirty="0" smtClean="0"/>
              <a:t>How to use these strategies at home</a:t>
            </a:r>
            <a:endParaRPr lang="en-GB" sz="4000" b="1" dirty="0" smtClean="0"/>
          </a:p>
        </p:txBody>
      </p:sp>
      <p:sp>
        <p:nvSpPr>
          <p:cNvPr id="29699" name="Rectangle 3"/>
          <p:cNvSpPr>
            <a:spLocks noGrp="1" noChangeArrowheads="1"/>
          </p:cNvSpPr>
          <p:nvPr>
            <p:ph type="body" idx="1"/>
          </p:nvPr>
        </p:nvSpPr>
        <p:spPr>
          <a:xfrm>
            <a:off x="468313" y="1125538"/>
            <a:ext cx="8372475" cy="4813300"/>
          </a:xfrm>
          <a:ln>
            <a:miter lim="800000"/>
            <a:headEnd/>
            <a:tailEnd/>
          </a:ln>
        </p:spPr>
        <p:txBody>
          <a:bodyPr>
            <a:normAutofit/>
          </a:bodyPr>
          <a:lstStyle/>
          <a:p>
            <a:pPr>
              <a:buFontTx/>
              <a:buNone/>
              <a:defRPr/>
            </a:pPr>
            <a:r>
              <a:rPr lang="en-GB" b="1" dirty="0"/>
              <a:t>John let his pet frog go.</a:t>
            </a:r>
          </a:p>
          <a:p>
            <a:pPr>
              <a:buFontTx/>
              <a:buNone/>
              <a:defRPr/>
            </a:pPr>
            <a:r>
              <a:rPr lang="en-GB" b="1" dirty="0" smtClean="0"/>
              <a:t>It ******across the grass.</a:t>
            </a:r>
          </a:p>
          <a:p>
            <a:pPr algn="ctr">
              <a:buFontTx/>
              <a:buNone/>
              <a:defRPr/>
            </a:pPr>
            <a:r>
              <a:rPr lang="en-GB" i="1" dirty="0" smtClean="0">
                <a:solidFill>
                  <a:schemeClr val="accent6">
                    <a:lumMod val="75000"/>
                  </a:schemeClr>
                </a:solidFill>
              </a:rPr>
              <a:t>What is the first sound?</a:t>
            </a:r>
          </a:p>
          <a:p>
            <a:pPr>
              <a:buFontTx/>
              <a:buNone/>
              <a:defRPr/>
            </a:pPr>
            <a:r>
              <a:rPr lang="en-GB" b="1" dirty="0"/>
              <a:t>It </a:t>
            </a:r>
            <a:r>
              <a:rPr lang="en-GB" b="1" dirty="0" smtClean="0">
                <a:solidFill>
                  <a:srgbClr val="FF0000"/>
                </a:solidFill>
              </a:rPr>
              <a:t>h</a:t>
            </a:r>
            <a:r>
              <a:rPr lang="en-GB" b="1" dirty="0" smtClean="0"/>
              <a:t>*****</a:t>
            </a:r>
            <a:r>
              <a:rPr lang="en-GB" b="1" dirty="0" smtClean="0">
                <a:solidFill>
                  <a:srgbClr val="FF0000"/>
                </a:solidFill>
              </a:rPr>
              <a:t> </a:t>
            </a:r>
            <a:r>
              <a:rPr lang="en-GB" b="1" dirty="0" smtClean="0"/>
              <a:t>across </a:t>
            </a:r>
            <a:r>
              <a:rPr lang="en-GB" b="1" dirty="0"/>
              <a:t>the grass</a:t>
            </a:r>
            <a:r>
              <a:rPr lang="en-GB" b="1" dirty="0" smtClean="0"/>
              <a:t>.</a:t>
            </a:r>
          </a:p>
          <a:p>
            <a:pPr algn="ctr">
              <a:buFontTx/>
              <a:buNone/>
              <a:defRPr/>
            </a:pPr>
            <a:r>
              <a:rPr lang="en-GB" i="1" dirty="0" smtClean="0">
                <a:solidFill>
                  <a:schemeClr val="accent6">
                    <a:lumMod val="75000"/>
                  </a:schemeClr>
                </a:solidFill>
              </a:rPr>
              <a:t>What would make sense?</a:t>
            </a:r>
            <a:endParaRPr lang="en-GB" i="1" dirty="0">
              <a:solidFill>
                <a:schemeClr val="accent6">
                  <a:lumMod val="75000"/>
                </a:schemeClr>
              </a:solidFill>
            </a:endParaRPr>
          </a:p>
          <a:p>
            <a:pPr>
              <a:buFontTx/>
              <a:buNone/>
              <a:defRPr/>
            </a:pPr>
            <a:r>
              <a:rPr lang="en-GB" b="1" dirty="0" smtClean="0"/>
              <a:t>It </a:t>
            </a:r>
            <a:r>
              <a:rPr lang="en-GB" b="1" dirty="0" smtClean="0">
                <a:solidFill>
                  <a:srgbClr val="FF0000"/>
                </a:solidFill>
              </a:rPr>
              <a:t>hopping</a:t>
            </a:r>
            <a:r>
              <a:rPr lang="en-GB" b="1" dirty="0"/>
              <a:t> </a:t>
            </a:r>
            <a:r>
              <a:rPr lang="en-GB" b="1" dirty="0" smtClean="0"/>
              <a:t>across the grass.</a:t>
            </a:r>
          </a:p>
          <a:p>
            <a:pPr algn="ctr">
              <a:buFontTx/>
              <a:buNone/>
              <a:defRPr/>
            </a:pPr>
            <a:r>
              <a:rPr lang="en-GB" i="1" dirty="0" smtClean="0">
                <a:solidFill>
                  <a:schemeClr val="accent6">
                    <a:lumMod val="75000"/>
                  </a:schemeClr>
                </a:solidFill>
              </a:rPr>
              <a:t>Does that sound right?</a:t>
            </a:r>
          </a:p>
          <a:p>
            <a:pPr>
              <a:buFontTx/>
              <a:buNone/>
              <a:defRPr/>
            </a:pPr>
            <a:r>
              <a:rPr lang="en-GB" b="1" dirty="0" smtClean="0"/>
              <a:t>It </a:t>
            </a:r>
            <a:r>
              <a:rPr lang="en-GB" b="1" dirty="0" smtClean="0">
                <a:solidFill>
                  <a:srgbClr val="FF0000"/>
                </a:solidFill>
              </a:rPr>
              <a:t>hopped</a:t>
            </a:r>
            <a:r>
              <a:rPr lang="en-GB" b="1" dirty="0" smtClean="0"/>
              <a:t> across the grass.</a:t>
            </a:r>
          </a:p>
        </p:txBody>
      </p:sp>
    </p:spTree>
    <p:extLst>
      <p:ext uri="{BB962C8B-B14F-4D97-AF65-F5344CB8AC3E}">
        <p14:creationId xmlns:p14="http://schemas.microsoft.com/office/powerpoint/2010/main" val="3641199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404813"/>
            <a:ext cx="8229600" cy="738187"/>
          </a:xfrm>
        </p:spPr>
        <p:txBody>
          <a:bodyPr>
            <a:normAutofit fontScale="90000"/>
          </a:bodyPr>
          <a:lstStyle/>
          <a:p>
            <a:pPr>
              <a:defRPr/>
            </a:pPr>
            <a:r>
              <a:rPr lang="en-US" dirty="0" smtClean="0">
                <a:solidFill>
                  <a:srgbClr val="0070C0"/>
                </a:solidFill>
              </a:rPr>
              <a:t>Book Talk</a:t>
            </a:r>
          </a:p>
        </p:txBody>
      </p:sp>
      <p:sp>
        <p:nvSpPr>
          <p:cNvPr id="17411" name="Rectangle 3"/>
          <p:cNvSpPr>
            <a:spLocks noGrp="1" noChangeArrowheads="1"/>
          </p:cNvSpPr>
          <p:nvPr>
            <p:ph type="body" idx="1"/>
          </p:nvPr>
        </p:nvSpPr>
        <p:spPr>
          <a:xfrm>
            <a:off x="179388" y="1295400"/>
            <a:ext cx="4464050" cy="5003800"/>
          </a:xfrm>
        </p:spPr>
        <p:txBody>
          <a:bodyPr>
            <a:normAutofit fontScale="85000" lnSpcReduction="20000"/>
          </a:bodyPr>
          <a:lstStyle/>
          <a:p>
            <a:pPr>
              <a:lnSpc>
                <a:spcPct val="120000"/>
              </a:lnSpc>
              <a:spcBef>
                <a:spcPts val="0"/>
              </a:spcBef>
              <a:defRPr/>
            </a:pPr>
            <a:r>
              <a:rPr lang="en-US" dirty="0" smtClean="0"/>
              <a:t>Do you like this book?</a:t>
            </a:r>
          </a:p>
          <a:p>
            <a:pPr>
              <a:lnSpc>
                <a:spcPct val="120000"/>
              </a:lnSpc>
              <a:spcBef>
                <a:spcPts val="0"/>
              </a:spcBef>
              <a:defRPr/>
            </a:pPr>
            <a:r>
              <a:rPr lang="en-US" dirty="0" smtClean="0"/>
              <a:t>Do you like this character?</a:t>
            </a:r>
          </a:p>
          <a:p>
            <a:pPr>
              <a:lnSpc>
                <a:spcPct val="120000"/>
              </a:lnSpc>
              <a:spcBef>
                <a:spcPts val="0"/>
              </a:spcBef>
              <a:defRPr/>
            </a:pPr>
            <a:r>
              <a:rPr lang="en-US" dirty="0" smtClean="0"/>
              <a:t>It’s a good story isn’t it?</a:t>
            </a:r>
          </a:p>
          <a:p>
            <a:pPr>
              <a:lnSpc>
                <a:spcPct val="120000"/>
              </a:lnSpc>
              <a:spcBef>
                <a:spcPts val="0"/>
              </a:spcBef>
              <a:defRPr/>
            </a:pPr>
            <a:r>
              <a:rPr lang="en-US" dirty="0" smtClean="0"/>
              <a:t>Do you like reading?</a:t>
            </a:r>
          </a:p>
          <a:p>
            <a:pPr>
              <a:lnSpc>
                <a:spcPct val="120000"/>
              </a:lnSpc>
              <a:spcBef>
                <a:spcPts val="0"/>
              </a:spcBef>
              <a:defRPr/>
            </a:pPr>
            <a:r>
              <a:rPr lang="en-US" dirty="0" smtClean="0"/>
              <a:t>Are you good at reading?</a:t>
            </a:r>
          </a:p>
          <a:p>
            <a:pPr>
              <a:lnSpc>
                <a:spcPct val="120000"/>
              </a:lnSpc>
              <a:spcBef>
                <a:spcPts val="0"/>
              </a:spcBef>
              <a:defRPr/>
            </a:pPr>
            <a:r>
              <a:rPr lang="en-US" dirty="0" smtClean="0"/>
              <a:t>Do you like this kind of story?</a:t>
            </a:r>
          </a:p>
          <a:p>
            <a:pPr>
              <a:lnSpc>
                <a:spcPct val="120000"/>
              </a:lnSpc>
              <a:spcBef>
                <a:spcPts val="0"/>
              </a:spcBef>
              <a:defRPr/>
            </a:pPr>
            <a:endParaRPr lang="en-US" dirty="0" smtClean="0"/>
          </a:p>
          <a:p>
            <a:pPr>
              <a:lnSpc>
                <a:spcPct val="120000"/>
              </a:lnSpc>
              <a:spcBef>
                <a:spcPts val="0"/>
              </a:spcBef>
              <a:buFontTx/>
              <a:buNone/>
              <a:defRPr/>
            </a:pPr>
            <a:r>
              <a:rPr lang="en-US" dirty="0" smtClean="0"/>
              <a:t>Change these questions so that the answers cannot be </a:t>
            </a:r>
            <a:r>
              <a:rPr lang="en-US" i="1" dirty="0" smtClean="0"/>
              <a:t>yes</a:t>
            </a:r>
            <a:r>
              <a:rPr lang="en-US" dirty="0" smtClean="0"/>
              <a:t> or </a:t>
            </a:r>
            <a:r>
              <a:rPr lang="en-US" i="1" dirty="0" smtClean="0"/>
              <a:t>no.</a:t>
            </a:r>
          </a:p>
          <a:p>
            <a:pPr>
              <a:defRPr/>
            </a:pPr>
            <a:endParaRPr lang="en-US" dirty="0" smtClean="0"/>
          </a:p>
          <a:p>
            <a:pPr>
              <a:defRPr/>
            </a:pPr>
            <a:endParaRPr lang="en-US" dirty="0" smtClean="0"/>
          </a:p>
        </p:txBody>
      </p:sp>
      <p:sp>
        <p:nvSpPr>
          <p:cNvPr id="4" name="Rectangle 3"/>
          <p:cNvSpPr txBox="1">
            <a:spLocks noChangeArrowheads="1"/>
          </p:cNvSpPr>
          <p:nvPr/>
        </p:nvSpPr>
        <p:spPr>
          <a:xfrm>
            <a:off x="4500563" y="1268413"/>
            <a:ext cx="4464050" cy="50038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0"/>
              </a:spcBef>
              <a:defRPr/>
            </a:pPr>
            <a:r>
              <a:rPr lang="en-US" sz="4400" dirty="0" smtClean="0"/>
              <a:t>What do you like about this book?</a:t>
            </a:r>
          </a:p>
          <a:p>
            <a:pPr>
              <a:lnSpc>
                <a:spcPct val="120000"/>
              </a:lnSpc>
              <a:spcBef>
                <a:spcPts val="0"/>
              </a:spcBef>
              <a:defRPr/>
            </a:pPr>
            <a:r>
              <a:rPr lang="en-US" sz="4400" dirty="0" smtClean="0"/>
              <a:t>What do you think of this character?</a:t>
            </a:r>
          </a:p>
          <a:p>
            <a:pPr>
              <a:lnSpc>
                <a:spcPct val="120000"/>
              </a:lnSpc>
              <a:spcBef>
                <a:spcPts val="0"/>
              </a:spcBef>
              <a:defRPr/>
            </a:pPr>
            <a:r>
              <a:rPr lang="en-US" sz="4400" dirty="0" smtClean="0"/>
              <a:t>Why do you think this is a good story?</a:t>
            </a:r>
          </a:p>
          <a:p>
            <a:pPr>
              <a:lnSpc>
                <a:spcPct val="120000"/>
              </a:lnSpc>
              <a:spcBef>
                <a:spcPts val="0"/>
              </a:spcBef>
              <a:defRPr/>
            </a:pPr>
            <a:r>
              <a:rPr lang="en-US" sz="4400" dirty="0" smtClean="0"/>
              <a:t>What’s great about reading?</a:t>
            </a:r>
          </a:p>
          <a:p>
            <a:pPr>
              <a:lnSpc>
                <a:spcPct val="120000"/>
              </a:lnSpc>
              <a:spcBef>
                <a:spcPts val="0"/>
              </a:spcBef>
              <a:defRPr/>
            </a:pPr>
            <a:r>
              <a:rPr lang="en-US" sz="4400" dirty="0" smtClean="0"/>
              <a:t>Why are you a good reader?</a:t>
            </a:r>
          </a:p>
          <a:p>
            <a:pPr>
              <a:lnSpc>
                <a:spcPct val="120000"/>
              </a:lnSpc>
              <a:spcBef>
                <a:spcPts val="0"/>
              </a:spcBef>
              <a:defRPr/>
            </a:pPr>
            <a:r>
              <a:rPr lang="en-US" sz="4400" dirty="0" smtClean="0"/>
              <a:t>What is it about these stories that you like so much?</a:t>
            </a:r>
          </a:p>
          <a:p>
            <a:pPr>
              <a:defRPr/>
            </a:pPr>
            <a:endParaRPr lang="en-US" dirty="0" smtClean="0"/>
          </a:p>
          <a:p>
            <a:pPr>
              <a:defRPr/>
            </a:pPr>
            <a:endParaRPr lang="en-US" dirty="0" smtClean="0"/>
          </a:p>
        </p:txBody>
      </p:sp>
    </p:spTree>
    <p:extLst>
      <p:ext uri="{BB962C8B-B14F-4D97-AF65-F5344CB8AC3E}">
        <p14:creationId xmlns:p14="http://schemas.microsoft.com/office/powerpoint/2010/main" val="1697676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5157192"/>
            <a:ext cx="1424051" cy="154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84"/>
            <a:ext cx="8229600" cy="1143000"/>
          </a:xfrm>
        </p:spPr>
        <p:txBody>
          <a:bodyPr/>
          <a:lstStyle/>
          <a:p>
            <a:r>
              <a:rPr lang="en-GB" dirty="0" smtClean="0">
                <a:solidFill>
                  <a:srgbClr val="0070C0"/>
                </a:solidFill>
                <a:effectLst>
                  <a:outerShdw blurRad="38100" dist="38100" dir="2700000" algn="tl">
                    <a:srgbClr val="000000">
                      <a:alpha val="43137"/>
                    </a:srgbClr>
                  </a:outerShdw>
                </a:effectLst>
              </a:rPr>
              <a:t>Reading at Home - Expectations</a:t>
            </a:r>
            <a:endParaRPr lang="en-GB" dirty="0">
              <a:solidFill>
                <a:srgbClr val="0070C0"/>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7560840" cy="537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6" y="1295256"/>
            <a:ext cx="1747579"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20658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defRPr/>
            </a:pPr>
            <a:r>
              <a:rPr lang="en-GB" b="1" dirty="0" smtClean="0">
                <a:solidFill>
                  <a:srgbClr val="0070C0"/>
                </a:solidFill>
              </a:rPr>
              <a:t>Reading Memories</a:t>
            </a:r>
          </a:p>
        </p:txBody>
      </p:sp>
      <p:sp>
        <p:nvSpPr>
          <p:cNvPr id="4099" name="Content Placeholder 1"/>
          <p:cNvSpPr>
            <a:spLocks noGrp="1"/>
          </p:cNvSpPr>
          <p:nvPr>
            <p:ph idx="1"/>
          </p:nvPr>
        </p:nvSpPr>
        <p:spPr>
          <a:xfrm>
            <a:off x="471488" y="1641475"/>
            <a:ext cx="8229600" cy="3921125"/>
          </a:xfrm>
        </p:spPr>
        <p:txBody>
          <a:bodyPr>
            <a:normAutofit/>
          </a:bodyPr>
          <a:lstStyle/>
          <a:p>
            <a:pPr>
              <a:defRPr/>
            </a:pPr>
            <a:r>
              <a:rPr lang="en-GB" dirty="0" smtClean="0"/>
              <a:t>Do you have a good childhood memory about books and reading?</a:t>
            </a:r>
          </a:p>
          <a:p>
            <a:pPr>
              <a:defRPr/>
            </a:pPr>
            <a:r>
              <a:rPr lang="en-GB" dirty="0" smtClean="0"/>
              <a:t>Do you have an unpleasant memory?</a:t>
            </a:r>
          </a:p>
          <a:p>
            <a:pPr marL="0" indent="0">
              <a:buNone/>
              <a:defRPr/>
            </a:pPr>
            <a:endParaRPr lang="en-GB" dirty="0" smtClean="0"/>
          </a:p>
          <a:p>
            <a:pPr>
              <a:defRPr/>
            </a:pPr>
            <a:r>
              <a:rPr lang="en-GB" dirty="0" smtClean="0"/>
              <a:t>It is the conditions and feelings associated with your good memory that should be recreated for reading with your child.</a:t>
            </a:r>
          </a:p>
        </p:txBody>
      </p:sp>
    </p:spTree>
    <p:extLst>
      <p:ext uri="{BB962C8B-B14F-4D97-AF65-F5344CB8AC3E}">
        <p14:creationId xmlns:p14="http://schemas.microsoft.com/office/powerpoint/2010/main" val="2874769521"/>
      </p:ext>
    </p:extLst>
  </p:cSld>
  <p:clrMapOvr>
    <a:masterClrMapping/>
  </p:clrMapOvr>
  <p:transition advTm="392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9750" y="404813"/>
            <a:ext cx="8229600" cy="863600"/>
          </a:xfrm>
        </p:spPr>
        <p:txBody>
          <a:bodyPr/>
          <a:lstStyle/>
          <a:p>
            <a:pPr>
              <a:defRPr/>
            </a:pPr>
            <a:r>
              <a:rPr lang="en-GB" b="1" dirty="0" smtClean="0">
                <a:solidFill>
                  <a:srgbClr val="0070C0"/>
                </a:solidFill>
              </a:rPr>
              <a:t>Reading</a:t>
            </a:r>
          </a:p>
        </p:txBody>
      </p:sp>
      <p:sp>
        <p:nvSpPr>
          <p:cNvPr id="19459" name="Rectangle 3"/>
          <p:cNvSpPr>
            <a:spLocks noGrp="1" noChangeArrowheads="1"/>
          </p:cNvSpPr>
          <p:nvPr>
            <p:ph type="body" idx="1"/>
          </p:nvPr>
        </p:nvSpPr>
        <p:spPr>
          <a:xfrm>
            <a:off x="611188" y="1268413"/>
            <a:ext cx="8229600" cy="5030787"/>
          </a:xfrm>
        </p:spPr>
        <p:txBody>
          <a:bodyPr/>
          <a:lstStyle/>
          <a:p>
            <a:pPr>
              <a:defRPr/>
            </a:pPr>
            <a:r>
              <a:rPr lang="en-GB" dirty="0"/>
              <a:t>Success in reading is fundamental to success in </a:t>
            </a:r>
            <a:r>
              <a:rPr lang="en-GB" dirty="0" smtClean="0"/>
              <a:t>school.</a:t>
            </a:r>
            <a:endParaRPr lang="en-GB" dirty="0"/>
          </a:p>
          <a:p>
            <a:pPr>
              <a:defRPr/>
            </a:pPr>
            <a:r>
              <a:rPr lang="en-GB" dirty="0"/>
              <a:t>Reading is all about acquiring meaning; </a:t>
            </a:r>
            <a:r>
              <a:rPr lang="en-GB" dirty="0" smtClean="0"/>
              <a:t>for </a:t>
            </a:r>
            <a:r>
              <a:rPr lang="en-GB" dirty="0"/>
              <a:t>enjoyment, information and </a:t>
            </a:r>
            <a:r>
              <a:rPr lang="en-GB" dirty="0" smtClean="0"/>
              <a:t>understanding.</a:t>
            </a:r>
            <a:endParaRPr lang="en-GB" dirty="0"/>
          </a:p>
          <a:p>
            <a:pPr>
              <a:defRPr/>
            </a:pPr>
            <a:r>
              <a:rPr lang="en-GB" dirty="0"/>
              <a:t>It is not a performance.</a:t>
            </a:r>
          </a:p>
          <a:p>
            <a:pPr>
              <a:defRPr/>
            </a:pPr>
            <a:r>
              <a:rPr lang="en-GB" dirty="0"/>
              <a:t>It is not a </a:t>
            </a:r>
            <a:r>
              <a:rPr lang="en-GB" dirty="0" smtClean="0"/>
              <a:t>test</a:t>
            </a:r>
            <a:r>
              <a:rPr lang="en-GB" dirty="0"/>
              <a:t>.</a:t>
            </a:r>
          </a:p>
          <a:p>
            <a:pPr algn="ctr">
              <a:buFontTx/>
              <a:buNone/>
              <a:defRPr/>
            </a:pPr>
            <a:r>
              <a:rPr lang="en-GB" i="1" dirty="0" smtClean="0">
                <a:solidFill>
                  <a:schemeClr val="accent2">
                    <a:lumMod val="75000"/>
                  </a:schemeClr>
                </a:solidFill>
              </a:rPr>
              <a:t>Every </a:t>
            </a:r>
            <a:r>
              <a:rPr lang="en-GB" i="1" dirty="0">
                <a:solidFill>
                  <a:schemeClr val="accent2">
                    <a:lumMod val="75000"/>
                  </a:schemeClr>
                </a:solidFill>
              </a:rPr>
              <a:t>time you finish a book - do always choose a harder one next time?</a:t>
            </a:r>
          </a:p>
          <a:p>
            <a:pPr>
              <a:lnSpc>
                <a:spcPct val="90000"/>
              </a:lnSpc>
              <a:defRPr/>
            </a:pPr>
            <a:endParaRPr lang="en-GB" dirty="0"/>
          </a:p>
          <a:p>
            <a:pPr algn="ctr">
              <a:lnSpc>
                <a:spcPct val="90000"/>
              </a:lnSpc>
              <a:buFontTx/>
              <a:buNone/>
              <a:defRPr/>
            </a:pPr>
            <a:endParaRPr lang="en-GB" sz="8000" dirty="0">
              <a:solidFill>
                <a:srgbClr val="FF0000"/>
              </a:solidFill>
              <a:effectLst>
                <a:outerShdw blurRad="38100" dist="38100" dir="2700000" algn="tl">
                  <a:srgbClr val="000000"/>
                </a:outerShdw>
              </a:effectLst>
            </a:endParaRPr>
          </a:p>
          <a:p>
            <a:pPr>
              <a:lnSpc>
                <a:spcPct val="90000"/>
              </a:lnSpc>
              <a:defRPr/>
            </a:pPr>
            <a:endParaRPr lang="en-GB" sz="8000" dirty="0">
              <a:solidFill>
                <a:srgbClr val="FF0000"/>
              </a:solidFill>
              <a:effectLst>
                <a:outerShdw blurRad="38100" dist="38100" dir="2700000" algn="tl">
                  <a:srgbClr val="000000"/>
                </a:outerShdw>
              </a:effectLst>
            </a:endParaRPr>
          </a:p>
        </p:txBody>
      </p:sp>
    </p:spTree>
    <p:extLst>
      <p:ext uri="{BB962C8B-B14F-4D97-AF65-F5344CB8AC3E}">
        <p14:creationId xmlns:p14="http://schemas.microsoft.com/office/powerpoint/2010/main" val="658331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rmAutofit/>
          </a:bodyPr>
          <a:lstStyle/>
          <a:p>
            <a:pPr eaLnBrk="1" fontAlgn="auto" hangingPunct="1">
              <a:spcBef>
                <a:spcPts val="0"/>
              </a:spcBef>
              <a:spcAft>
                <a:spcPts val="0"/>
              </a:spcAft>
              <a:defRPr/>
            </a:pPr>
            <a:r>
              <a:rPr lang="en-GB" dirty="0">
                <a:solidFill>
                  <a:schemeClr val="tx2">
                    <a:shade val="85000"/>
                    <a:satMod val="150000"/>
                  </a:schemeClr>
                </a:solidFill>
                <a:cs typeface="Calibri" panose="020F0502020204030204" pitchFamily="34" charset="0"/>
              </a:rPr>
              <a:t>Four K</a:t>
            </a:r>
            <a:r>
              <a:rPr lang="en-GB" dirty="0" smtClean="0">
                <a:solidFill>
                  <a:schemeClr val="tx2">
                    <a:shade val="85000"/>
                    <a:satMod val="150000"/>
                  </a:schemeClr>
                </a:solidFill>
                <a:cs typeface="Calibri" panose="020F0502020204030204" pitchFamily="34" charset="0"/>
              </a:rPr>
              <a:t>ey Aspects </a:t>
            </a:r>
            <a:r>
              <a:rPr lang="en-GB" dirty="0">
                <a:solidFill>
                  <a:schemeClr val="tx2">
                    <a:shade val="85000"/>
                    <a:satMod val="150000"/>
                  </a:schemeClr>
                </a:solidFill>
                <a:cs typeface="Calibri" panose="020F0502020204030204" pitchFamily="34" charset="0"/>
              </a:rPr>
              <a:t>of </a:t>
            </a:r>
            <a:r>
              <a:rPr lang="en-GB" dirty="0" smtClean="0">
                <a:solidFill>
                  <a:schemeClr val="tx2">
                    <a:shade val="85000"/>
                    <a:satMod val="150000"/>
                  </a:schemeClr>
                </a:solidFill>
                <a:cs typeface="Calibri" panose="020F0502020204030204" pitchFamily="34" charset="0"/>
              </a:rPr>
              <a:t>Reading</a:t>
            </a:r>
            <a:endParaRPr lang="en-GB" dirty="0">
              <a:solidFill>
                <a:schemeClr val="tx2">
                  <a:shade val="85000"/>
                  <a:satMod val="150000"/>
                </a:schemeClr>
              </a:solidFill>
              <a:cs typeface="Calibri" panose="020F0502020204030204" pitchFamily="34" charset="0"/>
            </a:endParaRPr>
          </a:p>
        </p:txBody>
      </p:sp>
      <p:sp>
        <p:nvSpPr>
          <p:cNvPr id="5123" name="Content Placeholder 2"/>
          <p:cNvSpPr>
            <a:spLocks noGrp="1"/>
          </p:cNvSpPr>
          <p:nvPr>
            <p:ph idx="1"/>
          </p:nvPr>
        </p:nvSpPr>
        <p:spPr>
          <a:xfrm>
            <a:off x="107504" y="908720"/>
            <a:ext cx="8229600" cy="4958011"/>
          </a:xfrm>
        </p:spPr>
        <p:txBody>
          <a:bodyPr>
            <a:noAutofit/>
          </a:bodyPr>
          <a:lstStyle/>
          <a:p>
            <a:pPr eaLnBrk="1" hangingPunct="1">
              <a:spcBef>
                <a:spcPct val="0"/>
              </a:spcBef>
              <a:buFont typeface="Arial" charset="0"/>
              <a:buChar char="•"/>
            </a:pPr>
            <a:r>
              <a:rPr lang="en-GB" altLang="en-US" sz="2800" b="1" dirty="0" smtClean="0">
                <a:latin typeface="+mj-lt"/>
                <a:ea typeface="Calibri" pitchFamily="34" charset="0"/>
                <a:cs typeface="Calibri" pitchFamily="34" charset="0"/>
              </a:rPr>
              <a:t>Word recognition (phonic knowledge/awareness, ‘highway code’ of reading e.g. left to right)</a:t>
            </a:r>
          </a:p>
          <a:p>
            <a:pPr marL="0" indent="0" eaLnBrk="1" hangingPunct="1">
              <a:spcBef>
                <a:spcPct val="0"/>
              </a:spcBef>
              <a:buNone/>
            </a:pPr>
            <a:endParaRPr lang="en-GB" altLang="en-US" sz="2800" b="1" dirty="0" smtClean="0">
              <a:latin typeface="+mj-lt"/>
              <a:ea typeface="Calibri" pitchFamily="34" charset="0"/>
              <a:cs typeface="Calibri" pitchFamily="34" charset="0"/>
            </a:endParaRPr>
          </a:p>
          <a:p>
            <a:pPr eaLnBrk="1" hangingPunct="1">
              <a:spcBef>
                <a:spcPct val="0"/>
              </a:spcBef>
              <a:buFont typeface="Arial" charset="0"/>
              <a:buChar char="•"/>
            </a:pPr>
            <a:r>
              <a:rPr lang="en-GB" altLang="en-US" sz="2800" b="1" dirty="0" smtClean="0">
                <a:latin typeface="+mj-lt"/>
                <a:ea typeface="Calibri" pitchFamily="34" charset="0"/>
                <a:cs typeface="Calibri" pitchFamily="34" charset="0"/>
              </a:rPr>
              <a:t>Reading fluency (fluency within every band, phrases, pace and punctuation, reading in chunks with meaning, reading that sounds like talking!)</a:t>
            </a:r>
          </a:p>
          <a:p>
            <a:pPr marL="0" indent="0" eaLnBrk="1" hangingPunct="1">
              <a:spcBef>
                <a:spcPct val="0"/>
              </a:spcBef>
              <a:buNone/>
            </a:pPr>
            <a:endParaRPr lang="en-GB" altLang="en-US" sz="2800" b="1" dirty="0" smtClean="0">
              <a:latin typeface="+mj-lt"/>
              <a:ea typeface="Calibri" pitchFamily="34" charset="0"/>
              <a:cs typeface="Calibri" pitchFamily="34" charset="0"/>
            </a:endParaRPr>
          </a:p>
          <a:p>
            <a:pPr eaLnBrk="1" hangingPunct="1">
              <a:spcBef>
                <a:spcPct val="0"/>
              </a:spcBef>
              <a:buFont typeface="Arial" charset="0"/>
              <a:buChar char="•"/>
            </a:pPr>
            <a:r>
              <a:rPr lang="en-GB" altLang="en-US" sz="2800" b="1" dirty="0" smtClean="0">
                <a:latin typeface="+mj-lt"/>
                <a:ea typeface="Calibri" pitchFamily="34" charset="0"/>
                <a:cs typeface="Calibri" pitchFamily="34" charset="0"/>
              </a:rPr>
              <a:t>Using strategies when reading texts (flexible, self-monitoring and self-correcting)</a:t>
            </a:r>
          </a:p>
          <a:p>
            <a:pPr marL="0" indent="0" eaLnBrk="1" hangingPunct="1">
              <a:spcBef>
                <a:spcPct val="0"/>
              </a:spcBef>
              <a:buNone/>
            </a:pPr>
            <a:endParaRPr lang="en-GB" altLang="en-US" sz="2800" b="1" dirty="0" smtClean="0">
              <a:latin typeface="+mj-lt"/>
              <a:ea typeface="Calibri" pitchFamily="34" charset="0"/>
              <a:cs typeface="Calibri" pitchFamily="34" charset="0"/>
            </a:endParaRPr>
          </a:p>
          <a:p>
            <a:pPr eaLnBrk="1" hangingPunct="1">
              <a:spcBef>
                <a:spcPct val="0"/>
              </a:spcBef>
              <a:buFont typeface="Arial" charset="0"/>
              <a:buChar char="•"/>
            </a:pPr>
            <a:r>
              <a:rPr lang="en-GB" altLang="en-US" sz="2800" b="1" dirty="0" smtClean="0">
                <a:latin typeface="+mj-lt"/>
                <a:ea typeface="Calibri" pitchFamily="34" charset="0"/>
                <a:cs typeface="Calibri" pitchFamily="34" charset="0"/>
              </a:rPr>
              <a:t>Language, reading comprehension and enjoyment (understanding, enjoyment is goal of reading, </a:t>
            </a:r>
            <a:br>
              <a:rPr lang="en-GB" altLang="en-US" sz="2800" b="1" dirty="0" smtClean="0">
                <a:latin typeface="+mj-lt"/>
                <a:ea typeface="Calibri" pitchFamily="34" charset="0"/>
                <a:cs typeface="Calibri" pitchFamily="34" charset="0"/>
              </a:rPr>
            </a:br>
            <a:r>
              <a:rPr lang="en-GB" altLang="en-US" sz="2800" b="1" dirty="0" smtClean="0">
                <a:latin typeface="+mj-lt"/>
                <a:ea typeface="Calibri" pitchFamily="34" charset="0"/>
                <a:cs typeface="Calibri" pitchFamily="34" charset="0"/>
              </a:rPr>
              <a:t>self-directed, self-motivated)</a:t>
            </a:r>
          </a:p>
          <a:p>
            <a:pPr eaLnBrk="1" hangingPunct="1">
              <a:spcBef>
                <a:spcPct val="0"/>
              </a:spcBef>
              <a:buFont typeface="Arial" charset="0"/>
              <a:buChar char="•"/>
            </a:pPr>
            <a:endParaRPr lang="en-GB" altLang="en-US" sz="2800" dirty="0" smtClean="0">
              <a:latin typeface="+mj-lt"/>
              <a:ea typeface="Calibri" pitchFamily="34" charset="0"/>
              <a:cs typeface="Calibri" pitchFamily="34" charset="0"/>
            </a:endParaRPr>
          </a:p>
          <a:p>
            <a:pPr eaLnBrk="1" hangingPunct="1">
              <a:spcBef>
                <a:spcPct val="0"/>
              </a:spcBef>
              <a:buFont typeface="Arial" charset="0"/>
              <a:buChar char="•"/>
            </a:pPr>
            <a:endParaRPr lang="en-GB" altLang="en-US" sz="2800" dirty="0" smtClean="0">
              <a:latin typeface="+mj-lt"/>
              <a:ea typeface="Calibri" pitchFamily="34" charset="0"/>
              <a:cs typeface="Calibri" pitchFamily="34" charset="0"/>
            </a:endParaRPr>
          </a:p>
          <a:p>
            <a:pPr eaLnBrk="1" hangingPunct="1">
              <a:spcBef>
                <a:spcPct val="0"/>
              </a:spcBef>
              <a:buFont typeface="Arial" charset="0"/>
              <a:buChar char="•"/>
            </a:pPr>
            <a:endParaRPr lang="en-GB" altLang="en-US" sz="2800" dirty="0" smtClean="0">
              <a:latin typeface="+mj-lt"/>
              <a:ea typeface="Calibri" pitchFamily="34" charset="0"/>
              <a:cs typeface="Calibri" pitchFamily="34" charset="0"/>
            </a:endParaRPr>
          </a:p>
        </p:txBody>
      </p:sp>
      <p:graphicFrame>
        <p:nvGraphicFramePr>
          <p:cNvPr id="3" name="Object 2"/>
          <p:cNvGraphicFramePr>
            <a:graphicFrameLocks noGrp="1" noChangeAspect="1"/>
          </p:cNvGraphicFramePr>
          <p:nvPr>
            <p:extLst>
              <p:ext uri="{D42A27DB-BD31-4B8C-83A1-F6EECF244321}">
                <p14:modId xmlns:p14="http://schemas.microsoft.com/office/powerpoint/2010/main" val="4086355043"/>
              </p:ext>
            </p:extLst>
          </p:nvPr>
        </p:nvGraphicFramePr>
        <p:xfrm>
          <a:off x="7737685" y="4869160"/>
          <a:ext cx="1514835" cy="1953457"/>
        </p:xfrm>
        <a:graphic>
          <a:graphicData uri="http://schemas.openxmlformats.org/presentationml/2006/ole">
            <mc:AlternateContent xmlns:mc="http://schemas.openxmlformats.org/markup-compatibility/2006">
              <mc:Choice xmlns:v="urn:schemas-microsoft-com:vml" Requires="v">
                <p:oleObj spid="_x0000_s4120" name="Picture" r:id="rId3" imgW="2257853" imgH="2438907" progId="Word.Picture.8">
                  <p:embed/>
                </p:oleObj>
              </mc:Choice>
              <mc:Fallback>
                <p:oleObj name="Picture" r:id="rId3" imgW="2257853" imgH="2438907" progId="Word.Picture.8">
                  <p:embed/>
                  <p:pic>
                    <p:nvPicPr>
                      <p:cNvPr id="0" name="Content Placeholder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685" y="4869160"/>
                        <a:ext cx="1514835" cy="195345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110380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1339850"/>
          </a:xfrm>
        </p:spPr>
        <p:txBody>
          <a:bodyPr/>
          <a:lstStyle/>
          <a:p>
            <a:pPr eaLnBrk="1" fontAlgn="auto" hangingPunct="1">
              <a:spcBef>
                <a:spcPts val="0"/>
              </a:spcBef>
              <a:spcAft>
                <a:spcPts val="0"/>
              </a:spcAft>
              <a:defRPr/>
            </a:pPr>
            <a:r>
              <a:rPr lang="en-GB">
                <a:solidFill>
                  <a:schemeClr val="tx2">
                    <a:shade val="85000"/>
                    <a:satMod val="150000"/>
                  </a:schemeClr>
                </a:solidFill>
                <a:cs typeface="Calibri" pitchFamily="34" charset="0"/>
              </a:rPr>
              <a:t>Decoding </a:t>
            </a:r>
            <a:r>
              <a:rPr lang="en-GB" smtClean="0">
                <a:solidFill>
                  <a:schemeClr val="tx2">
                    <a:shade val="85000"/>
                    <a:satMod val="150000"/>
                  </a:schemeClr>
                </a:solidFill>
                <a:cs typeface="Calibri" pitchFamily="34" charset="0"/>
              </a:rPr>
              <a:t>v </a:t>
            </a:r>
            <a:r>
              <a:rPr lang="en-GB">
                <a:solidFill>
                  <a:schemeClr val="tx2">
                    <a:shade val="85000"/>
                    <a:satMod val="150000"/>
                  </a:schemeClr>
                </a:solidFill>
                <a:cs typeface="Calibri" pitchFamily="34" charset="0"/>
              </a:rPr>
              <a:t>Comprehension</a:t>
            </a:r>
          </a:p>
        </p:txBody>
      </p:sp>
      <p:sp>
        <p:nvSpPr>
          <p:cNvPr id="3" name="Content Placeholder 2"/>
          <p:cNvSpPr>
            <a:spLocks noGrp="1"/>
          </p:cNvSpPr>
          <p:nvPr>
            <p:ph idx="1"/>
          </p:nvPr>
        </p:nvSpPr>
        <p:spPr>
          <a:xfrm>
            <a:off x="457200" y="1773238"/>
            <a:ext cx="8229600" cy="4352925"/>
          </a:xfrm>
        </p:spPr>
        <p:txBody>
          <a:bodyPr rtlCol="0">
            <a:normAutofit fontScale="85000" lnSpcReduction="20000"/>
          </a:bodyPr>
          <a:lstStyle/>
          <a:p>
            <a:pPr indent="-274320" eaLnBrk="1" fontAlgn="auto" hangingPunct="1">
              <a:spcBef>
                <a:spcPts val="0"/>
              </a:spcBef>
              <a:spcAft>
                <a:spcPts val="0"/>
              </a:spcAft>
              <a:buFont typeface="Arial" pitchFamily="34" charset="0"/>
              <a:buChar char="•"/>
              <a:defRPr/>
            </a:pPr>
            <a:r>
              <a:rPr lang="en-GB" b="1" dirty="0" smtClean="0">
                <a:latin typeface="+mj-lt"/>
                <a:cs typeface="Calibri" pitchFamily="34" charset="0"/>
              </a:rPr>
              <a:t>In the mind of pupils, decoding seems to have a much bigger profile than comprehension (barking at print!).</a:t>
            </a:r>
          </a:p>
          <a:p>
            <a:pPr indent="-274320" eaLnBrk="1" fontAlgn="auto" hangingPunct="1">
              <a:spcBef>
                <a:spcPts val="0"/>
              </a:spcBef>
              <a:spcAft>
                <a:spcPts val="0"/>
              </a:spcAft>
              <a:buFont typeface="Arial" pitchFamily="34" charset="0"/>
              <a:buChar char="•"/>
              <a:defRPr/>
            </a:pPr>
            <a:endParaRPr lang="en-GB" b="1" dirty="0" smtClean="0">
              <a:latin typeface="+mj-lt"/>
              <a:cs typeface="Calibri" pitchFamily="34" charset="0"/>
            </a:endParaRPr>
          </a:p>
          <a:p>
            <a:pPr indent="-274320" eaLnBrk="1" fontAlgn="auto" hangingPunct="1">
              <a:spcBef>
                <a:spcPts val="0"/>
              </a:spcBef>
              <a:spcAft>
                <a:spcPts val="0"/>
              </a:spcAft>
              <a:buFont typeface="Arial" pitchFamily="34" charset="0"/>
              <a:buChar char="•"/>
              <a:defRPr/>
            </a:pPr>
            <a:r>
              <a:rPr lang="en-GB" b="1" dirty="0" smtClean="0">
                <a:latin typeface="+mj-lt"/>
                <a:cs typeface="Calibri" pitchFamily="34" charset="0"/>
              </a:rPr>
              <a:t>They think decoding rather than comprehension is the main point of reading.</a:t>
            </a:r>
          </a:p>
          <a:p>
            <a:pPr indent="-274320" eaLnBrk="1" fontAlgn="auto" hangingPunct="1">
              <a:spcBef>
                <a:spcPts val="0"/>
              </a:spcBef>
              <a:spcAft>
                <a:spcPts val="0"/>
              </a:spcAft>
              <a:buFont typeface="Arial" pitchFamily="34" charset="0"/>
              <a:buChar char="•"/>
              <a:defRPr/>
            </a:pPr>
            <a:endParaRPr lang="en-GB" b="1" dirty="0" smtClean="0">
              <a:latin typeface="+mj-lt"/>
              <a:cs typeface="Calibri" pitchFamily="34" charset="0"/>
            </a:endParaRPr>
          </a:p>
          <a:p>
            <a:pPr indent="-274320" eaLnBrk="1" fontAlgn="auto" hangingPunct="1">
              <a:spcBef>
                <a:spcPts val="0"/>
              </a:spcBef>
              <a:spcAft>
                <a:spcPts val="0"/>
              </a:spcAft>
              <a:buFont typeface="Arial" pitchFamily="34" charset="0"/>
              <a:buChar char="•"/>
              <a:defRPr/>
            </a:pPr>
            <a:r>
              <a:rPr lang="en-GB" b="1" dirty="0" smtClean="0">
                <a:latin typeface="+mj-lt"/>
                <a:cs typeface="Calibri" pitchFamily="34" charset="0"/>
              </a:rPr>
              <a:t>Studies show that one in ten pupils who decode adequately experience comprehension problems when reading texts (i.e. 3 children in every class!)</a:t>
            </a:r>
          </a:p>
          <a:p>
            <a:pPr marL="182880" indent="0" eaLnBrk="1" fontAlgn="auto" hangingPunct="1">
              <a:spcBef>
                <a:spcPts val="0"/>
              </a:spcBef>
              <a:spcAft>
                <a:spcPts val="0"/>
              </a:spcAft>
              <a:buFont typeface="Wingdings 2" pitchFamily="18" charset="2"/>
              <a:buNone/>
              <a:defRPr/>
            </a:pPr>
            <a:endParaRPr lang="en-GB" b="1" dirty="0" smtClean="0">
              <a:latin typeface="+mj-lt"/>
              <a:cs typeface="Calibri" pitchFamily="34" charset="0"/>
            </a:endParaRPr>
          </a:p>
          <a:p>
            <a:pPr indent="-274320" eaLnBrk="1" fontAlgn="auto" hangingPunct="1">
              <a:spcBef>
                <a:spcPts val="0"/>
              </a:spcBef>
              <a:spcAft>
                <a:spcPts val="0"/>
              </a:spcAft>
              <a:buFont typeface="Arial" pitchFamily="34" charset="0"/>
              <a:buChar char="•"/>
              <a:defRPr/>
            </a:pPr>
            <a:r>
              <a:rPr lang="en-GB" b="1" dirty="0" smtClean="0">
                <a:latin typeface="+mj-lt"/>
                <a:cs typeface="Calibri" pitchFamily="34" charset="0"/>
              </a:rPr>
              <a:t>Accurate decoding is crucial but still does not guarantee comprehension.</a:t>
            </a:r>
            <a:endParaRPr lang="en-GB" b="1" dirty="0">
              <a:latin typeface="+mj-lt"/>
              <a:cs typeface="Calibri" pitchFamily="34" charset="0"/>
            </a:endParaRPr>
          </a:p>
        </p:txBody>
      </p:sp>
    </p:spTree>
    <p:extLst>
      <p:ext uri="{BB962C8B-B14F-4D97-AF65-F5344CB8AC3E}">
        <p14:creationId xmlns:p14="http://schemas.microsoft.com/office/powerpoint/2010/main" val="81896680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defRPr/>
            </a:pPr>
            <a:r>
              <a:rPr lang="en-US" dirty="0" smtClean="0">
                <a:solidFill>
                  <a:srgbClr val="0070C0"/>
                </a:solidFill>
              </a:rPr>
              <a:t>Understanding</a:t>
            </a:r>
            <a:r>
              <a:rPr lang="en-US" dirty="0" smtClean="0"/>
              <a:t/>
            </a:r>
            <a:br>
              <a:rPr lang="en-US" dirty="0" smtClean="0"/>
            </a:br>
            <a:r>
              <a:rPr lang="en-US" sz="4000" dirty="0" smtClean="0"/>
              <a:t>(Comprehension)</a:t>
            </a:r>
          </a:p>
        </p:txBody>
      </p:sp>
      <p:sp>
        <p:nvSpPr>
          <p:cNvPr id="19459" name="Rectangle 3"/>
          <p:cNvSpPr>
            <a:spLocks noGrp="1" noChangeArrowheads="1"/>
          </p:cNvSpPr>
          <p:nvPr>
            <p:ph type="body" idx="1"/>
          </p:nvPr>
        </p:nvSpPr>
        <p:spPr>
          <a:xfrm>
            <a:off x="395288" y="1711325"/>
            <a:ext cx="8229600" cy="4525963"/>
          </a:xfrm>
        </p:spPr>
        <p:txBody>
          <a:bodyPr>
            <a:normAutofit fontScale="85000" lnSpcReduction="10000"/>
          </a:bodyPr>
          <a:lstStyle/>
          <a:p>
            <a:pPr>
              <a:lnSpc>
                <a:spcPct val="120000"/>
              </a:lnSpc>
              <a:spcBef>
                <a:spcPts val="0"/>
              </a:spcBef>
              <a:defRPr/>
            </a:pPr>
            <a:r>
              <a:rPr lang="en-US" dirty="0" smtClean="0"/>
              <a:t>Being able to read does not mean you understand what you read.</a:t>
            </a:r>
          </a:p>
          <a:p>
            <a:pPr>
              <a:lnSpc>
                <a:spcPct val="120000"/>
              </a:lnSpc>
              <a:spcBef>
                <a:spcPts val="0"/>
              </a:spcBef>
              <a:defRPr/>
            </a:pPr>
            <a:r>
              <a:rPr lang="en-US" dirty="0" smtClean="0"/>
              <a:t>Your child might sound like a good reader but may not necessarily understand what the text means.</a:t>
            </a:r>
          </a:p>
          <a:p>
            <a:pPr>
              <a:lnSpc>
                <a:spcPct val="120000"/>
              </a:lnSpc>
              <a:spcBef>
                <a:spcPts val="0"/>
              </a:spcBef>
              <a:defRPr/>
            </a:pPr>
            <a:r>
              <a:rPr lang="en-US" dirty="0" smtClean="0"/>
              <a:t>The best way to develop understanding is to talk about texts.</a:t>
            </a:r>
          </a:p>
          <a:p>
            <a:pPr>
              <a:lnSpc>
                <a:spcPct val="120000"/>
              </a:lnSpc>
              <a:spcBef>
                <a:spcPts val="0"/>
              </a:spcBef>
              <a:defRPr/>
            </a:pPr>
            <a:endParaRPr lang="en-US" dirty="0" smtClean="0"/>
          </a:p>
          <a:p>
            <a:pPr>
              <a:lnSpc>
                <a:spcPct val="120000"/>
              </a:lnSpc>
              <a:spcBef>
                <a:spcPts val="0"/>
              </a:spcBef>
              <a:defRPr/>
            </a:pPr>
            <a:r>
              <a:rPr lang="en-US" dirty="0" smtClean="0"/>
              <a:t>The next slide is easy to read – does anyone understand what it means?</a:t>
            </a:r>
          </a:p>
          <a:p>
            <a:pPr>
              <a:defRPr/>
            </a:pPr>
            <a:endParaRPr lang="en-US" dirty="0" smtClean="0"/>
          </a:p>
        </p:txBody>
      </p:sp>
    </p:spTree>
    <p:extLst>
      <p:ext uri="{BB962C8B-B14F-4D97-AF65-F5344CB8AC3E}">
        <p14:creationId xmlns:p14="http://schemas.microsoft.com/office/powerpoint/2010/main" val="3496727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2980</Words>
  <Application>Microsoft Office PowerPoint</Application>
  <PresentationFormat>On-screen Show (4:3)</PresentationFormat>
  <Paragraphs>308</Paragraphs>
  <Slides>42</Slides>
  <Notes>26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ＭＳ Ｐゴシック</vt:lpstr>
      <vt:lpstr>Arial</vt:lpstr>
      <vt:lpstr>Calibri</vt:lpstr>
      <vt:lpstr>Wingdings 2</vt:lpstr>
      <vt:lpstr>Office Theme</vt:lpstr>
      <vt:lpstr>Picture</vt:lpstr>
      <vt:lpstr>PowerPoint Presentation</vt:lpstr>
      <vt:lpstr>The Magic of Reading!</vt:lpstr>
      <vt:lpstr>The Power of Reading!</vt:lpstr>
      <vt:lpstr>Let’s Look at the Facts… https://readingagency.org.uk</vt:lpstr>
      <vt:lpstr>Reading Memories</vt:lpstr>
      <vt:lpstr>Reading</vt:lpstr>
      <vt:lpstr>Four Key Aspects of Reading</vt:lpstr>
      <vt:lpstr>Decoding v Comprehension</vt:lpstr>
      <vt:lpstr>Understanding (Comprehension)</vt:lpstr>
      <vt:lpstr>An extract taken from a computer manual</vt:lpstr>
      <vt:lpstr>Understanding (Comprehension)</vt:lpstr>
      <vt:lpstr>Reading in School   The Teaching of Reading</vt:lpstr>
      <vt:lpstr>Fluency and Reading Comprehension</vt:lpstr>
      <vt:lpstr>Implications of Poor Comprehension</vt:lpstr>
      <vt:lpstr>Stamina and Fluency</vt:lpstr>
      <vt:lpstr>Why is it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Subvocalisation – the ‘inner voice’</vt:lpstr>
      <vt:lpstr>Magic</vt:lpstr>
      <vt:lpstr>Practical Activities for Developing Fluency and Stamina</vt:lpstr>
      <vt:lpstr>Modelled Reading</vt:lpstr>
      <vt:lpstr>Repeated Reading</vt:lpstr>
      <vt:lpstr>Echo/Choral Reading</vt:lpstr>
      <vt:lpstr>Keep to the Beat</vt:lpstr>
      <vt:lpstr>It’s not what you say, it’s the way that you say it!</vt:lpstr>
      <vt:lpstr>Expressive Punctuation</vt:lpstr>
      <vt:lpstr>Other Strategies</vt:lpstr>
      <vt:lpstr>Reading at Home – Enjoy!</vt:lpstr>
      <vt:lpstr>Role of Parents/Carers and the Home Environment </vt:lpstr>
      <vt:lpstr>PowerPoint Presentation</vt:lpstr>
      <vt:lpstr>What to do if your child is stuck</vt:lpstr>
      <vt:lpstr>PowerPoint Presentation</vt:lpstr>
      <vt:lpstr>How to use these strategies at home</vt:lpstr>
      <vt:lpstr>Book Talk</vt:lpstr>
      <vt:lpstr>Reading at Home - Expectations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at home with your child</dc:title>
  <dc:creator>spaparkinsonc</dc:creator>
  <cp:lastModifiedBy>Bennett, Sarah</cp:lastModifiedBy>
  <cp:revision>25</cp:revision>
  <dcterms:created xsi:type="dcterms:W3CDTF">2016-02-07T19:37:24Z</dcterms:created>
  <dcterms:modified xsi:type="dcterms:W3CDTF">2019-01-25T13:52:46Z</dcterms:modified>
</cp:coreProperties>
</file>