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9" r:id="rId2"/>
    <p:sldId id="333" r:id="rId3"/>
    <p:sldId id="400" r:id="rId4"/>
    <p:sldId id="401" r:id="rId5"/>
    <p:sldId id="402" r:id="rId6"/>
    <p:sldId id="403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inne Howell" initials="CH" lastIdx="1" clrIdx="0">
    <p:extLst>
      <p:ext uri="{19B8F6BF-5375-455C-9EA6-DF929625EA0E}">
        <p15:presenceInfo xmlns:p15="http://schemas.microsoft.com/office/powerpoint/2012/main" userId="e6fd542b4195e8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8" autoAdjust="0"/>
    <p:restoredTop sz="94291" autoAdjust="0"/>
  </p:normalViewPr>
  <p:slideViewPr>
    <p:cSldViewPr>
      <p:cViewPr varScale="1">
        <p:scale>
          <a:sx n="68" d="100"/>
          <a:sy n="68" d="100"/>
        </p:scale>
        <p:origin x="154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45659" cy="496333"/>
          </a:xfrm>
          <a:prstGeom prst="rect">
            <a:avLst/>
          </a:prstGeom>
        </p:spPr>
        <p:txBody>
          <a:bodyPr vert="horz" lIns="91697" tIns="45849" rIns="91697" bIns="4584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5"/>
            <a:ext cx="2945659" cy="496333"/>
          </a:xfrm>
          <a:prstGeom prst="rect">
            <a:avLst/>
          </a:prstGeom>
        </p:spPr>
        <p:txBody>
          <a:bodyPr vert="horz" lIns="91697" tIns="45849" rIns="91697" bIns="45849" rtlCol="0"/>
          <a:lstStyle>
            <a:lvl1pPr algn="r">
              <a:defRPr sz="1200"/>
            </a:lvl1pPr>
          </a:lstStyle>
          <a:p>
            <a:fld id="{7BD77D21-ECC4-4F40-8C7F-899661CB5697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28587"/>
            <a:ext cx="2945659" cy="496333"/>
          </a:xfrm>
          <a:prstGeom prst="rect">
            <a:avLst/>
          </a:prstGeom>
        </p:spPr>
        <p:txBody>
          <a:bodyPr vert="horz" lIns="91697" tIns="45849" rIns="91697" bIns="4584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428587"/>
            <a:ext cx="2945659" cy="496333"/>
          </a:xfrm>
          <a:prstGeom prst="rect">
            <a:avLst/>
          </a:prstGeom>
        </p:spPr>
        <p:txBody>
          <a:bodyPr vert="horz" lIns="91697" tIns="45849" rIns="91697" bIns="45849" rtlCol="0" anchor="b"/>
          <a:lstStyle>
            <a:lvl1pPr algn="r">
              <a:defRPr sz="1200"/>
            </a:lvl1pPr>
          </a:lstStyle>
          <a:p>
            <a:fld id="{16EE9BA0-1326-4A10-92B1-898C7A8CF1C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23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6400" cy="496889"/>
          </a:xfrm>
          <a:prstGeom prst="rect">
            <a:avLst/>
          </a:prstGeom>
        </p:spPr>
        <p:txBody>
          <a:bodyPr vert="horz" lIns="91697" tIns="45849" rIns="91697" bIns="4584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4"/>
            <a:ext cx="2946400" cy="496889"/>
          </a:xfrm>
          <a:prstGeom prst="rect">
            <a:avLst/>
          </a:prstGeom>
        </p:spPr>
        <p:txBody>
          <a:bodyPr vert="horz" lIns="91697" tIns="45849" rIns="91697" bIns="45849" rtlCol="0"/>
          <a:lstStyle>
            <a:lvl1pPr algn="r">
              <a:defRPr sz="1200"/>
            </a:lvl1pPr>
          </a:lstStyle>
          <a:p>
            <a:fld id="{953E12B7-85CD-4FEA-960D-B9D47BE3629C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7" tIns="45849" rIns="91697" bIns="4584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4" y="4776795"/>
            <a:ext cx="5438776" cy="3908425"/>
          </a:xfrm>
          <a:prstGeom prst="rect">
            <a:avLst/>
          </a:prstGeom>
        </p:spPr>
        <p:txBody>
          <a:bodyPr vert="horz" lIns="91697" tIns="45849" rIns="91697" bIns="4584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9755"/>
            <a:ext cx="2946400" cy="496889"/>
          </a:xfrm>
          <a:prstGeom prst="rect">
            <a:avLst/>
          </a:prstGeom>
        </p:spPr>
        <p:txBody>
          <a:bodyPr vert="horz" lIns="91697" tIns="45849" rIns="91697" bIns="4584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5"/>
            <a:ext cx="2946400" cy="496889"/>
          </a:xfrm>
          <a:prstGeom prst="rect">
            <a:avLst/>
          </a:prstGeom>
        </p:spPr>
        <p:txBody>
          <a:bodyPr vert="horz" lIns="91697" tIns="45849" rIns="91697" bIns="45849" rtlCol="0" anchor="b"/>
          <a:lstStyle>
            <a:lvl1pPr algn="r">
              <a:defRPr sz="1200"/>
            </a:lvl1pPr>
          </a:lstStyle>
          <a:p>
            <a:fld id="{5CBB382C-5C9E-4BE2-94A5-CA8A842E8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13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4339-4563-49DE-AEF1-6CA0C18A47E9}" type="datetimeFigureOut">
              <a:rPr lang="en-GB" smtClean="0"/>
              <a:t>31/01/2021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A8F57-9714-422A-A003-62C0E21B528A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52536" y="0"/>
            <a:ext cx="90364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4800" baseline="30000" dirty="0">
                <a:latin typeface="NTPreCursivefk" panose="03000400000000000000" pitchFamily="66" charset="0"/>
              </a:rPr>
              <a:t>Monday, 1st February</a:t>
            </a:r>
            <a:endParaRPr lang="en-GB" sz="4800" dirty="0">
              <a:latin typeface="NTPreCursivefk" panose="03000400000000000000" pitchFamily="66" charset="0"/>
            </a:endParaRPr>
          </a:p>
          <a:p>
            <a:endParaRPr lang="en-GB" sz="3200" dirty="0">
              <a:latin typeface="+mj-lt"/>
            </a:endParaRPr>
          </a:p>
          <a:p>
            <a:endParaRPr lang="en-GB" sz="3200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BD7836-B700-4D2A-80C0-9505457EA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365" y="877958"/>
            <a:ext cx="9138974" cy="2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2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CDF1117-595C-40FF-A274-8635F7B5CC73}"/>
              </a:ext>
            </a:extLst>
          </p:cNvPr>
          <p:cNvSpPr txBox="1"/>
          <p:nvPr/>
        </p:nvSpPr>
        <p:spPr>
          <a:xfrm>
            <a:off x="0" y="-99392"/>
            <a:ext cx="914400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kern="50" dirty="0">
                <a:effectLst/>
                <a:latin typeface="NTPreCursivef" panose="03000400000000000000" pitchFamily="66" charset="0"/>
                <a:ea typeface="Lucida Sans Unicode" panose="020B0602030504020204" pitchFamily="34" charset="0"/>
              </a:rPr>
              <a:t>Review:</a:t>
            </a:r>
          </a:p>
          <a:p>
            <a:endParaRPr lang="en-GB" sz="3200" kern="50" dirty="0">
              <a:solidFill>
                <a:srgbClr val="0070C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70C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Copy and place commas correctly in the sentences below: (Consider the different uses for commas)</a:t>
            </a:r>
          </a:p>
          <a:p>
            <a:endParaRPr lang="en-GB" sz="3200" kern="50" dirty="0">
              <a:solidFill>
                <a:srgbClr val="0070C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B05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Two stunning red parrots cackled with laughter.</a:t>
            </a:r>
          </a:p>
          <a:p>
            <a:endParaRPr lang="en-GB" sz="3200" kern="50" dirty="0">
              <a:solidFill>
                <a:srgbClr val="00B05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B05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Hopping comically they made their way to the edge of the branch.</a:t>
            </a:r>
          </a:p>
          <a:p>
            <a:endParaRPr lang="en-GB" sz="3200" kern="50" dirty="0">
              <a:solidFill>
                <a:srgbClr val="00B05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B05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Because they were so clever they had learnt how to speak to humans!</a:t>
            </a:r>
          </a:p>
        </p:txBody>
      </p:sp>
    </p:spTree>
    <p:extLst>
      <p:ext uri="{BB962C8B-B14F-4D97-AF65-F5344CB8AC3E}">
        <p14:creationId xmlns:p14="http://schemas.microsoft.com/office/powerpoint/2010/main" val="224394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81658B-7B7C-49CA-A679-C11A7B736B8E}"/>
              </a:ext>
            </a:extLst>
          </p:cNvPr>
          <p:cNvSpPr txBox="1"/>
          <p:nvPr/>
        </p:nvSpPr>
        <p:spPr>
          <a:xfrm>
            <a:off x="13162" y="323614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kern="50" dirty="0">
                <a:effectLst/>
                <a:latin typeface="NTPreCursivef" panose="03000400000000000000" pitchFamily="66" charset="0"/>
                <a:ea typeface="Lucida Sans Unicode" panose="020B0602030504020204" pitchFamily="34" charset="0"/>
              </a:rPr>
              <a:t>Answer: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EC5ED5-0D3C-4B30-8319-F452C4050F63}"/>
              </a:ext>
            </a:extLst>
          </p:cNvPr>
          <p:cNvSpPr txBox="1"/>
          <p:nvPr/>
        </p:nvSpPr>
        <p:spPr>
          <a:xfrm>
            <a:off x="-2614" y="493340"/>
            <a:ext cx="914400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endParaRPr lang="en-GB" sz="36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3E748B-296F-49AF-AE87-0763DBF8AEEA}"/>
              </a:ext>
            </a:extLst>
          </p:cNvPr>
          <p:cNvSpPr txBox="1"/>
          <p:nvPr/>
        </p:nvSpPr>
        <p:spPr>
          <a:xfrm>
            <a:off x="-18390" y="485421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endParaRPr lang="en-GB" sz="32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endParaRPr lang="en-GB" sz="3200" kern="50" dirty="0">
              <a:latin typeface="NTPreCursivef" panose="03000400000000000000" pitchFamily="66" charset="0"/>
              <a:ea typeface="Lucida Sans Unicode" panose="020B0602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C9B4EA-86A5-483D-A027-8937489C5A7C}"/>
              </a:ext>
            </a:extLst>
          </p:cNvPr>
          <p:cNvSpPr txBox="1"/>
          <p:nvPr/>
        </p:nvSpPr>
        <p:spPr>
          <a:xfrm>
            <a:off x="-10821" y="900822"/>
            <a:ext cx="9144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3200" kern="50" dirty="0">
              <a:solidFill>
                <a:srgbClr val="0070C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B05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Two, stunning, red parrots cackled with laughter.</a:t>
            </a:r>
          </a:p>
          <a:p>
            <a:endParaRPr lang="en-GB" sz="3200" kern="50" dirty="0">
              <a:solidFill>
                <a:srgbClr val="00B05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B05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Hopping comically, they made their way to the edge of the branch.</a:t>
            </a:r>
          </a:p>
          <a:p>
            <a:endParaRPr lang="en-GB" sz="3200" kern="50" dirty="0">
              <a:solidFill>
                <a:srgbClr val="00B050"/>
              </a:solidFill>
              <a:latin typeface="NTPreCursivef" panose="03000400000000000000" pitchFamily="66" charset="0"/>
              <a:ea typeface="Lucida Sans Unicode" panose="020B0602030504020204" pitchFamily="34" charset="0"/>
            </a:endParaRPr>
          </a:p>
          <a:p>
            <a:r>
              <a:rPr lang="en-GB" sz="3200" kern="50" dirty="0">
                <a:solidFill>
                  <a:srgbClr val="00B050"/>
                </a:solidFill>
                <a:latin typeface="NTPreCursivef" panose="03000400000000000000" pitchFamily="66" charset="0"/>
                <a:ea typeface="Lucida Sans Unicode" panose="020B0602030504020204" pitchFamily="34" charset="0"/>
              </a:rPr>
              <a:t>Because they were so clever, they had learnt how to speak to humans!</a:t>
            </a:r>
          </a:p>
        </p:txBody>
      </p:sp>
    </p:spTree>
    <p:extLst>
      <p:ext uri="{BB962C8B-B14F-4D97-AF65-F5344CB8AC3E}">
        <p14:creationId xmlns:p14="http://schemas.microsoft.com/office/powerpoint/2010/main" val="355229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786CFA-7342-497B-9FDF-2B5C8DBB865B}"/>
              </a:ext>
            </a:extLst>
          </p:cNvPr>
          <p:cNvSpPr txBox="1"/>
          <p:nvPr/>
        </p:nvSpPr>
        <p:spPr>
          <a:xfrm>
            <a:off x="1691680" y="325462"/>
            <a:ext cx="6120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https://www.youtube.com/watch?v=eDkpVwrhYfo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A4CA5F-85BC-4C54-8D2B-E44548E68B58}"/>
              </a:ext>
            </a:extLst>
          </p:cNvPr>
          <p:cNvSpPr txBox="1"/>
          <p:nvPr/>
        </p:nvSpPr>
        <p:spPr>
          <a:xfrm>
            <a:off x="163078" y="1052736"/>
            <a:ext cx="896398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What does a playscript look like/include?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/>
              <a:t>Speaker’s names written on the left followed by a colon</a:t>
            </a:r>
          </a:p>
          <a:p>
            <a:r>
              <a:rPr lang="en-GB" sz="2400" dirty="0"/>
              <a:t> • Dialogue written without inverted commas </a:t>
            </a:r>
          </a:p>
          <a:p>
            <a:r>
              <a:rPr lang="en-GB" sz="2400" dirty="0"/>
              <a:t>• Stage directions written in brackets. </a:t>
            </a:r>
          </a:p>
          <a:p>
            <a:r>
              <a:rPr lang="en-GB" sz="2400" dirty="0"/>
              <a:t>• Playscript divided into scenes</a:t>
            </a:r>
          </a:p>
          <a:p>
            <a:r>
              <a:rPr lang="en-GB" sz="2400" dirty="0"/>
              <a:t> • Each scene is introduced </a:t>
            </a:r>
          </a:p>
          <a:p>
            <a:r>
              <a:rPr lang="en-GB" sz="2400" dirty="0"/>
              <a:t>• Characters listed at the beginning</a:t>
            </a:r>
          </a:p>
          <a:p>
            <a:r>
              <a:rPr lang="en-GB" sz="2400" dirty="0"/>
              <a:t> • Use of a narrator to tell the story, give information or comment on the action</a:t>
            </a:r>
          </a:p>
          <a:p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4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388E40F-9982-4392-BA7E-DC22BFE6F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8247600" cy="48245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7A5C59A-7332-4244-8617-6CA5D6BC4939}"/>
              </a:ext>
            </a:extLst>
          </p:cNvPr>
          <p:cNvSpPr txBox="1"/>
          <p:nvPr/>
        </p:nvSpPr>
        <p:spPr>
          <a:xfrm>
            <a:off x="414880" y="530120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is what your playscript should look like in it’s final draft.</a:t>
            </a:r>
          </a:p>
        </p:txBody>
      </p:sp>
    </p:spTree>
    <p:extLst>
      <p:ext uri="{BB962C8B-B14F-4D97-AF65-F5344CB8AC3E}">
        <p14:creationId xmlns:p14="http://schemas.microsoft.com/office/powerpoint/2010/main" val="417664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03C8C6-95C3-4915-861D-C85A94B6ABF0}"/>
              </a:ext>
            </a:extLst>
          </p:cNvPr>
          <p:cNvSpPr txBox="1"/>
          <p:nvPr/>
        </p:nvSpPr>
        <p:spPr>
          <a:xfrm>
            <a:off x="322570" y="35565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Using your plan, write up your playscript!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9F3045-28A7-435F-B8E1-527E02A67E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605"/>
          <a:stretch/>
        </p:blipFill>
        <p:spPr>
          <a:xfrm>
            <a:off x="107504" y="764705"/>
            <a:ext cx="8497902" cy="20162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021DF0-B8DE-498F-AF5D-F79A80E9BCBE}"/>
              </a:ext>
            </a:extLst>
          </p:cNvPr>
          <p:cNvSpPr txBox="1"/>
          <p:nvPr/>
        </p:nvSpPr>
        <p:spPr>
          <a:xfrm>
            <a:off x="322570" y="1841922"/>
            <a:ext cx="78488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Lucas             Shouts           Stay back.. Stay back!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D1086-40E5-46E2-A9B9-FB74BA9E96E5}"/>
              </a:ext>
            </a:extLst>
          </p:cNvPr>
          <p:cNvSpPr txBox="1"/>
          <p:nvPr/>
        </p:nvSpPr>
        <p:spPr>
          <a:xfrm>
            <a:off x="322788" y="3358486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00B050"/>
                </a:solidFill>
              </a:rPr>
              <a:t>Scene 2: Mara meets Lucas</a:t>
            </a:r>
          </a:p>
          <a:p>
            <a:r>
              <a:rPr lang="en-GB" sz="2800" dirty="0">
                <a:solidFill>
                  <a:srgbClr val="00B050"/>
                </a:solidFill>
              </a:rPr>
              <a:t>(Lucas’s flying machine falls onto the table in front of Mara. Lucas stumbles out of his aircraft as Mara stands still and stares).</a:t>
            </a:r>
          </a:p>
          <a:p>
            <a:r>
              <a:rPr lang="en-GB" sz="2800" dirty="0">
                <a:solidFill>
                  <a:srgbClr val="00B050"/>
                </a:solidFill>
              </a:rPr>
              <a:t>Lucas: (Shouts) Stay back…  stay back!!</a:t>
            </a:r>
          </a:p>
          <a:p>
            <a:r>
              <a:rPr lang="en-GB" sz="2800" dirty="0">
                <a:solidFill>
                  <a:srgbClr val="00B050"/>
                </a:solidFill>
              </a:rPr>
              <a:t>Mara: (Shocked) Woah there, I’m not going to hurt you!</a:t>
            </a:r>
          </a:p>
        </p:txBody>
      </p:sp>
    </p:spTree>
    <p:extLst>
      <p:ext uri="{BB962C8B-B14F-4D97-AF65-F5344CB8AC3E}">
        <p14:creationId xmlns:p14="http://schemas.microsoft.com/office/powerpoint/2010/main" val="205648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15190</TotalTime>
  <Words>269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NTPreCursivef</vt:lpstr>
      <vt:lpstr>NTPreCursivefk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Corinne Howell</dc:creator>
  <cp:lastModifiedBy>Corinne Howell</cp:lastModifiedBy>
  <cp:revision>333</cp:revision>
  <cp:lastPrinted>2021-01-05T13:32:52Z</cp:lastPrinted>
  <dcterms:created xsi:type="dcterms:W3CDTF">2017-03-18T12:46:03Z</dcterms:created>
  <dcterms:modified xsi:type="dcterms:W3CDTF">2021-01-31T23:01:31Z</dcterms:modified>
</cp:coreProperties>
</file>