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333" r:id="rId3"/>
    <p:sldId id="400" r:id="rId4"/>
    <p:sldId id="401" r:id="rId5"/>
    <p:sldId id="402" r:id="rId6"/>
    <p:sldId id="403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291" autoAdjust="0"/>
  </p:normalViewPr>
  <p:slideViewPr>
    <p:cSldViewPr>
      <p:cViewPr varScale="1">
        <p:scale>
          <a:sx n="68" d="100"/>
          <a:sy n="68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5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r">
              <a:defRPr sz="1200"/>
            </a:lvl1pPr>
          </a:lstStyle>
          <a:p>
            <a:fld id="{7BD77D21-ECC4-4F40-8C7F-899661CB5697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28587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428587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r">
              <a:defRPr sz="1200"/>
            </a:lvl1pPr>
          </a:lstStyle>
          <a:p>
            <a:fld id="{16EE9BA0-1326-4A10-92B1-898C7A8CF1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2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4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r">
              <a:defRPr sz="1200"/>
            </a:lvl1pPr>
          </a:lstStyle>
          <a:p>
            <a:fld id="{953E12B7-85CD-4FEA-960D-B9D47BE3629C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7" tIns="45849" rIns="91697" bIns="4584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76795"/>
            <a:ext cx="5438776" cy="3908425"/>
          </a:xfrm>
          <a:prstGeom prst="rect">
            <a:avLst/>
          </a:prstGeom>
        </p:spPr>
        <p:txBody>
          <a:bodyPr vert="horz" lIns="91697" tIns="45849" rIns="91697" bIns="458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9755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5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r">
              <a:defRPr sz="1200"/>
            </a:lvl1pPr>
          </a:lstStyle>
          <a:p>
            <a:fld id="{5CBB382C-5C9E-4BE2-94A5-CA8A842E8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3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ictionary.cambridge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28600" y="74503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GB" sz="4800" baseline="30000" dirty="0">
                <a:latin typeface="NTPreCursivefk" panose="03000400000000000000" pitchFamily="66" charset="0"/>
              </a:rPr>
              <a:t>Tuesday, 2nd February</a:t>
            </a:r>
            <a:endParaRPr lang="en-GB" sz="4800" dirty="0">
              <a:latin typeface="NTPreCursivefk" panose="03000400000000000000" pitchFamily="66" charset="0"/>
            </a:endParaRPr>
          </a:p>
          <a:p>
            <a:endParaRPr lang="en-GB" sz="3200" dirty="0">
              <a:latin typeface="+mj-lt"/>
            </a:endParaRPr>
          </a:p>
          <a:p>
            <a:endParaRPr lang="en-GB" sz="32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575A1-B425-40F6-905D-43FB0E3E3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92" y="982444"/>
            <a:ext cx="9262789" cy="23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2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DF1117-595C-40FF-A274-8635F7B5CC73}"/>
              </a:ext>
            </a:extLst>
          </p:cNvPr>
          <p:cNvSpPr txBox="1"/>
          <p:nvPr/>
        </p:nvSpPr>
        <p:spPr>
          <a:xfrm>
            <a:off x="0" y="-99392"/>
            <a:ext cx="9144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50" dirty="0">
                <a:effectLst/>
                <a:latin typeface="NTPreCursivef" panose="03000400000000000000" pitchFamily="66" charset="0"/>
                <a:ea typeface="Lucida Sans Unicode" panose="020B0602030504020204" pitchFamily="34" charset="0"/>
              </a:rPr>
              <a:t>Review: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Copy and place inverted commas correctly: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Has anyone tried this cake yet? It’s amazing! Exclaimed Claire.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Sat in her favourite hiding spot, Sophia whispered to herself I hope I win this game of hide and seek!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Look at the beautiful clouds in the sky Philip sighed Mom.</a:t>
            </a:r>
          </a:p>
        </p:txBody>
      </p:sp>
    </p:spTree>
    <p:extLst>
      <p:ext uri="{BB962C8B-B14F-4D97-AF65-F5344CB8AC3E}">
        <p14:creationId xmlns:p14="http://schemas.microsoft.com/office/powerpoint/2010/main" val="224394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81658B-7B7C-49CA-A679-C11A7B736B8E}"/>
              </a:ext>
            </a:extLst>
          </p:cNvPr>
          <p:cNvSpPr txBox="1"/>
          <p:nvPr/>
        </p:nvSpPr>
        <p:spPr>
          <a:xfrm>
            <a:off x="13162" y="323614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50" dirty="0">
                <a:effectLst/>
                <a:latin typeface="NTPreCursivef" panose="03000400000000000000" pitchFamily="66" charset="0"/>
                <a:ea typeface="Lucida Sans Unicode" panose="020B0602030504020204" pitchFamily="34" charset="0"/>
              </a:rPr>
              <a:t>Answer: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C5ED5-0D3C-4B30-8319-F452C4050F63}"/>
              </a:ext>
            </a:extLst>
          </p:cNvPr>
          <p:cNvSpPr txBox="1"/>
          <p:nvPr/>
        </p:nvSpPr>
        <p:spPr>
          <a:xfrm>
            <a:off x="-2614" y="493340"/>
            <a:ext cx="9144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endParaRPr lang="en-GB" sz="36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3E748B-296F-49AF-AE87-0763DBF8AEEA}"/>
              </a:ext>
            </a:extLst>
          </p:cNvPr>
          <p:cNvSpPr txBox="1"/>
          <p:nvPr/>
        </p:nvSpPr>
        <p:spPr>
          <a:xfrm>
            <a:off x="-18390" y="485421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F99558-08B0-47FA-87FE-46F7CC243ECE}"/>
              </a:ext>
            </a:extLst>
          </p:cNvPr>
          <p:cNvSpPr txBox="1"/>
          <p:nvPr/>
        </p:nvSpPr>
        <p:spPr>
          <a:xfrm>
            <a:off x="107504" y="1270251"/>
            <a:ext cx="87129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“Has anyone tried this cake yet? It’s amazing!” Exclaimed Claire.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Sat in her favourite hiding spot, Sophia whispered to herself “I hope I win this game of hide and seek!”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“Look at the beautiful clouds in the sky Philip” sighed Mom.</a:t>
            </a:r>
          </a:p>
        </p:txBody>
      </p:sp>
    </p:spTree>
    <p:extLst>
      <p:ext uri="{BB962C8B-B14F-4D97-AF65-F5344CB8AC3E}">
        <p14:creationId xmlns:p14="http://schemas.microsoft.com/office/powerpoint/2010/main" val="355229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786CFA-7342-497B-9FDF-2B5C8DBB865B}"/>
              </a:ext>
            </a:extLst>
          </p:cNvPr>
          <p:cNvSpPr txBox="1"/>
          <p:nvPr/>
        </p:nvSpPr>
        <p:spPr>
          <a:xfrm>
            <a:off x="1691680" y="325462"/>
            <a:ext cx="6120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https://www.youtube.com/watch?v=eDkpVwrhYfo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4CA5F-85BC-4C54-8D2B-E44548E68B58}"/>
              </a:ext>
            </a:extLst>
          </p:cNvPr>
          <p:cNvSpPr txBox="1"/>
          <p:nvPr/>
        </p:nvSpPr>
        <p:spPr>
          <a:xfrm>
            <a:off x="163078" y="1052736"/>
            <a:ext cx="896398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What is a non-chronological report?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r>
              <a:rPr lang="en-GB" sz="2800" dirty="0"/>
              <a:t>Discuss the meanings of the vocabulary – prefix ‘non’ and ‘chronological’. A nonchronological report is a non-fiction report that is not written in time order. They are factual, use technical language and are organised into different sections using sub-headings. 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Today we will be looking at some of the features of a non-chronological report.</a:t>
            </a:r>
          </a:p>
          <a:p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*Look at examples </a:t>
            </a:r>
            <a:r>
              <a:rPr lang="en-GB" sz="2800">
                <a:solidFill>
                  <a:srgbClr val="00B050"/>
                </a:solidFill>
              </a:rPr>
              <a:t>of non-chronological reports*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4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29D3F6-0DA9-49F4-AC79-4C9824FBF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" y="0"/>
            <a:ext cx="5455731" cy="6952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E53D7D-3E0E-4E6F-ABDA-6795BC766AFE}"/>
              </a:ext>
            </a:extLst>
          </p:cNvPr>
          <p:cNvSpPr txBox="1"/>
          <p:nvPr/>
        </p:nvSpPr>
        <p:spPr>
          <a:xfrm>
            <a:off x="6223706" y="321330"/>
            <a:ext cx="295232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1. What are model aircraft made from? </a:t>
            </a:r>
          </a:p>
          <a:p>
            <a:endParaRPr lang="en-GB" sz="2400" dirty="0"/>
          </a:p>
          <a:p>
            <a:r>
              <a:rPr lang="en-GB" sz="2400" dirty="0"/>
              <a:t>2. The different types of model aircraft.</a:t>
            </a:r>
          </a:p>
          <a:p>
            <a:endParaRPr lang="en-GB" sz="2400" dirty="0"/>
          </a:p>
          <a:p>
            <a:r>
              <a:rPr lang="en-GB" sz="2400" dirty="0"/>
              <a:t>3. The history of model aircraft.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55ED4D-1AFB-44FE-B011-8652E1040DB7}"/>
              </a:ext>
            </a:extLst>
          </p:cNvPr>
          <p:cNvSpPr txBox="1"/>
          <p:nvPr/>
        </p:nvSpPr>
        <p:spPr>
          <a:xfrm>
            <a:off x="6982902" y="3804969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EB9EEE-ADDD-4974-A00D-B418B34A3453}"/>
              </a:ext>
            </a:extLst>
          </p:cNvPr>
          <p:cNvSpPr txBox="1"/>
          <p:nvPr/>
        </p:nvSpPr>
        <p:spPr>
          <a:xfrm>
            <a:off x="6356365" y="507741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5267F3-77FF-4F51-963D-1087D7209ACC}"/>
              </a:ext>
            </a:extLst>
          </p:cNvPr>
          <p:cNvSpPr txBox="1"/>
          <p:nvPr/>
        </p:nvSpPr>
        <p:spPr>
          <a:xfrm>
            <a:off x="5897489" y="5005469"/>
            <a:ext cx="3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26F03-A1EF-4845-92F1-181315996E02}"/>
              </a:ext>
            </a:extLst>
          </p:cNvPr>
          <p:cNvSpPr txBox="1"/>
          <p:nvPr/>
        </p:nvSpPr>
        <p:spPr>
          <a:xfrm>
            <a:off x="7062555" y="437729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E7E5F8-14C3-448E-AED1-0688EEB3C8F2}"/>
              </a:ext>
            </a:extLst>
          </p:cNvPr>
          <p:cNvSpPr txBox="1"/>
          <p:nvPr/>
        </p:nvSpPr>
        <p:spPr>
          <a:xfrm>
            <a:off x="6356365" y="395715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ADBB85-22CC-40C8-8697-2184A338DECC}"/>
              </a:ext>
            </a:extLst>
          </p:cNvPr>
          <p:cNvSpPr txBox="1"/>
          <p:nvPr/>
        </p:nvSpPr>
        <p:spPr>
          <a:xfrm>
            <a:off x="5884328" y="4512855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5DB0F6-C5EA-4A9B-A2FA-4B826B0791F2}"/>
              </a:ext>
            </a:extLst>
          </p:cNvPr>
          <p:cNvSpPr txBox="1"/>
          <p:nvPr/>
        </p:nvSpPr>
        <p:spPr>
          <a:xfrm>
            <a:off x="7290967" y="3895376"/>
            <a:ext cx="31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2674A2-F8F9-4C4B-A542-2EF7B404B168}"/>
              </a:ext>
            </a:extLst>
          </p:cNvPr>
          <p:cNvSpPr txBox="1"/>
          <p:nvPr/>
        </p:nvSpPr>
        <p:spPr>
          <a:xfrm>
            <a:off x="6538435" y="4665036"/>
            <a:ext cx="283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297CEB-CFE9-408E-98D6-52E08E709532}"/>
              </a:ext>
            </a:extLst>
          </p:cNvPr>
          <p:cNvSpPr txBox="1"/>
          <p:nvPr/>
        </p:nvSpPr>
        <p:spPr>
          <a:xfrm>
            <a:off x="6236094" y="3506989"/>
            <a:ext cx="283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2A0132-BC96-46A2-BD4C-2013E2D56A74}"/>
              </a:ext>
            </a:extLst>
          </p:cNvPr>
          <p:cNvSpPr txBox="1"/>
          <p:nvPr/>
        </p:nvSpPr>
        <p:spPr>
          <a:xfrm>
            <a:off x="6316376" y="5442760"/>
            <a:ext cx="283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6A64EC-13F4-4A89-9413-4069E6E3D507}"/>
              </a:ext>
            </a:extLst>
          </p:cNvPr>
          <p:cNvSpPr txBox="1"/>
          <p:nvPr/>
        </p:nvSpPr>
        <p:spPr>
          <a:xfrm>
            <a:off x="7483846" y="4505277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7664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03C8C6-95C3-4915-861D-C85A94B6ABF0}"/>
              </a:ext>
            </a:extLst>
          </p:cNvPr>
          <p:cNvSpPr txBox="1"/>
          <p:nvPr/>
        </p:nvSpPr>
        <p:spPr>
          <a:xfrm>
            <a:off x="179512" y="3140968"/>
            <a:ext cx="49685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Use a dictionary/online dictionary to find the meanings of these technical terms from what we read through previously.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https://dictionary.cambridge.org/</a:t>
            </a:r>
            <a:r>
              <a:rPr lang="en-GB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7B91FD-FA19-47C9-961B-2FEB33C9D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47" y="188640"/>
            <a:ext cx="6814181" cy="28285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1AE627-E637-4C9E-A210-17C8A01B8C5A}"/>
              </a:ext>
            </a:extLst>
          </p:cNvPr>
          <p:cNvSpPr txBox="1"/>
          <p:nvPr/>
        </p:nvSpPr>
        <p:spPr>
          <a:xfrm>
            <a:off x="5237656" y="3165122"/>
            <a:ext cx="372683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Static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Glider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Manned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Radio controlled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Operated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Expanded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Unearthed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 Scale model</a:t>
            </a:r>
          </a:p>
        </p:txBody>
      </p:sp>
    </p:spTree>
    <p:extLst>
      <p:ext uri="{BB962C8B-B14F-4D97-AF65-F5344CB8AC3E}">
        <p14:creationId xmlns:p14="http://schemas.microsoft.com/office/powerpoint/2010/main" val="205648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15265</TotalTime>
  <Words>284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NTPreCursivef</vt:lpstr>
      <vt:lpstr>NTPreCursivefk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335</cp:revision>
  <cp:lastPrinted>2021-01-05T13:32:52Z</cp:lastPrinted>
  <dcterms:created xsi:type="dcterms:W3CDTF">2017-03-18T12:46:03Z</dcterms:created>
  <dcterms:modified xsi:type="dcterms:W3CDTF">2021-02-01T15:45:02Z</dcterms:modified>
</cp:coreProperties>
</file>