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29" r:id="rId2"/>
    <p:sldId id="333" r:id="rId3"/>
    <p:sldId id="400" r:id="rId4"/>
    <p:sldId id="401" r:id="rId5"/>
    <p:sldId id="402" r:id="rId6"/>
    <p:sldId id="403"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inne Howell" initials="CH" lastIdx="1" clrIdx="0">
    <p:extLst>
      <p:ext uri="{19B8F6BF-5375-455C-9EA6-DF929625EA0E}">
        <p15:presenceInfo xmlns:p15="http://schemas.microsoft.com/office/powerpoint/2012/main" userId="e6fd542b4195e8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4291" autoAdjust="0"/>
  </p:normalViewPr>
  <p:slideViewPr>
    <p:cSldViewPr>
      <p:cViewPr varScale="1">
        <p:scale>
          <a:sx n="68" d="100"/>
          <a:sy n="68" d="100"/>
        </p:scale>
        <p:origin x="1548"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2945659" cy="496333"/>
          </a:xfrm>
          <a:prstGeom prst="rect">
            <a:avLst/>
          </a:prstGeom>
        </p:spPr>
        <p:txBody>
          <a:bodyPr vert="horz" lIns="91697" tIns="45849" rIns="91697" bIns="45849" rtlCol="0"/>
          <a:lstStyle>
            <a:lvl1pPr algn="l">
              <a:defRPr sz="1200"/>
            </a:lvl1pPr>
          </a:lstStyle>
          <a:p>
            <a:endParaRPr lang="en-GB" dirty="0"/>
          </a:p>
        </p:txBody>
      </p:sp>
      <p:sp>
        <p:nvSpPr>
          <p:cNvPr id="3" name="Date Placeholder 2"/>
          <p:cNvSpPr>
            <a:spLocks noGrp="1"/>
          </p:cNvSpPr>
          <p:nvPr>
            <p:ph type="dt" sz="quarter" idx="1"/>
          </p:nvPr>
        </p:nvSpPr>
        <p:spPr>
          <a:xfrm>
            <a:off x="3850449" y="5"/>
            <a:ext cx="2945659" cy="496333"/>
          </a:xfrm>
          <a:prstGeom prst="rect">
            <a:avLst/>
          </a:prstGeom>
        </p:spPr>
        <p:txBody>
          <a:bodyPr vert="horz" lIns="91697" tIns="45849" rIns="91697" bIns="45849" rtlCol="0"/>
          <a:lstStyle>
            <a:lvl1pPr algn="r">
              <a:defRPr sz="1200"/>
            </a:lvl1pPr>
          </a:lstStyle>
          <a:p>
            <a:fld id="{7BD77D21-ECC4-4F40-8C7F-899661CB5697}" type="datetimeFigureOut">
              <a:rPr lang="en-GB" smtClean="0"/>
              <a:t>01/02/2021</a:t>
            </a:fld>
            <a:endParaRPr lang="en-GB" dirty="0"/>
          </a:p>
        </p:txBody>
      </p:sp>
      <p:sp>
        <p:nvSpPr>
          <p:cNvPr id="4" name="Footer Placeholder 3"/>
          <p:cNvSpPr>
            <a:spLocks noGrp="1"/>
          </p:cNvSpPr>
          <p:nvPr>
            <p:ph type="ftr" sz="quarter" idx="2"/>
          </p:nvPr>
        </p:nvSpPr>
        <p:spPr>
          <a:xfrm>
            <a:off x="6" y="9428587"/>
            <a:ext cx="2945659" cy="496333"/>
          </a:xfrm>
          <a:prstGeom prst="rect">
            <a:avLst/>
          </a:prstGeom>
        </p:spPr>
        <p:txBody>
          <a:bodyPr vert="horz" lIns="91697" tIns="45849" rIns="91697" bIns="4584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9" y="9428587"/>
            <a:ext cx="2945659" cy="496333"/>
          </a:xfrm>
          <a:prstGeom prst="rect">
            <a:avLst/>
          </a:prstGeom>
        </p:spPr>
        <p:txBody>
          <a:bodyPr vert="horz" lIns="91697" tIns="45849" rIns="91697" bIns="45849" rtlCol="0" anchor="b"/>
          <a:lstStyle>
            <a:lvl1pPr algn="r">
              <a:defRPr sz="1200"/>
            </a:lvl1pPr>
          </a:lstStyle>
          <a:p>
            <a:fld id="{16EE9BA0-1326-4A10-92B1-898C7A8CF1C6}" type="slidenum">
              <a:rPr lang="en-GB" smtClean="0"/>
              <a:t>‹#›</a:t>
            </a:fld>
            <a:endParaRPr lang="en-GB" dirty="0"/>
          </a:p>
        </p:txBody>
      </p:sp>
    </p:spTree>
    <p:extLst>
      <p:ext uri="{BB962C8B-B14F-4D97-AF65-F5344CB8AC3E}">
        <p14:creationId xmlns:p14="http://schemas.microsoft.com/office/powerpoint/2010/main" val="1888523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46400" cy="496889"/>
          </a:xfrm>
          <a:prstGeom prst="rect">
            <a:avLst/>
          </a:prstGeom>
        </p:spPr>
        <p:txBody>
          <a:bodyPr vert="horz" lIns="91697" tIns="45849" rIns="91697" bIns="45849" rtlCol="0"/>
          <a:lstStyle>
            <a:lvl1pPr algn="l">
              <a:defRPr sz="1200"/>
            </a:lvl1pPr>
          </a:lstStyle>
          <a:p>
            <a:endParaRPr lang="en-GB" dirty="0"/>
          </a:p>
        </p:txBody>
      </p:sp>
      <p:sp>
        <p:nvSpPr>
          <p:cNvPr id="3" name="Date Placeholder 2"/>
          <p:cNvSpPr>
            <a:spLocks noGrp="1"/>
          </p:cNvSpPr>
          <p:nvPr>
            <p:ph type="dt" idx="1"/>
          </p:nvPr>
        </p:nvSpPr>
        <p:spPr>
          <a:xfrm>
            <a:off x="3849689" y="4"/>
            <a:ext cx="2946400" cy="496889"/>
          </a:xfrm>
          <a:prstGeom prst="rect">
            <a:avLst/>
          </a:prstGeom>
        </p:spPr>
        <p:txBody>
          <a:bodyPr vert="horz" lIns="91697" tIns="45849" rIns="91697" bIns="45849" rtlCol="0"/>
          <a:lstStyle>
            <a:lvl1pPr algn="r">
              <a:defRPr sz="1200"/>
            </a:lvl1pPr>
          </a:lstStyle>
          <a:p>
            <a:fld id="{953E12B7-85CD-4FEA-960D-B9D47BE3629C}" type="datetimeFigureOut">
              <a:rPr lang="en-GB" smtClean="0"/>
              <a:t>01/02/2021</a:t>
            </a:fld>
            <a:endParaRPr lang="en-GB" dirty="0"/>
          </a:p>
        </p:txBody>
      </p:sp>
      <p:sp>
        <p:nvSpPr>
          <p:cNvPr id="4" name="Slide Image Placehold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697" tIns="45849" rIns="91697" bIns="45849" rtlCol="0" anchor="ctr"/>
          <a:lstStyle/>
          <a:p>
            <a:endParaRPr lang="en-GB" dirty="0"/>
          </a:p>
        </p:txBody>
      </p:sp>
      <p:sp>
        <p:nvSpPr>
          <p:cNvPr id="5" name="Notes Placeholder 4"/>
          <p:cNvSpPr>
            <a:spLocks noGrp="1"/>
          </p:cNvSpPr>
          <p:nvPr>
            <p:ph type="body" sz="quarter" idx="3"/>
          </p:nvPr>
        </p:nvSpPr>
        <p:spPr>
          <a:xfrm>
            <a:off x="679454" y="4776795"/>
            <a:ext cx="5438776" cy="3908425"/>
          </a:xfrm>
          <a:prstGeom prst="rect">
            <a:avLst/>
          </a:prstGeom>
        </p:spPr>
        <p:txBody>
          <a:bodyPr vert="horz" lIns="91697" tIns="45849" rIns="91697" bIns="458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29755"/>
            <a:ext cx="2946400" cy="496889"/>
          </a:xfrm>
          <a:prstGeom prst="rect">
            <a:avLst/>
          </a:prstGeom>
        </p:spPr>
        <p:txBody>
          <a:bodyPr vert="horz" lIns="91697" tIns="45849" rIns="91697"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9" y="9429755"/>
            <a:ext cx="2946400" cy="496889"/>
          </a:xfrm>
          <a:prstGeom prst="rect">
            <a:avLst/>
          </a:prstGeom>
        </p:spPr>
        <p:txBody>
          <a:bodyPr vert="horz" lIns="91697" tIns="45849" rIns="91697" bIns="45849" rtlCol="0" anchor="b"/>
          <a:lstStyle>
            <a:lvl1pPr algn="r">
              <a:defRPr sz="1200"/>
            </a:lvl1pPr>
          </a:lstStyle>
          <a:p>
            <a:fld id="{5CBB382C-5C9E-4BE2-94A5-CA8A842E8870}" type="slidenum">
              <a:rPr lang="en-GB" smtClean="0"/>
              <a:t>‹#›</a:t>
            </a:fld>
            <a:endParaRPr lang="en-GB" dirty="0"/>
          </a:p>
        </p:txBody>
      </p:sp>
    </p:spTree>
    <p:extLst>
      <p:ext uri="{BB962C8B-B14F-4D97-AF65-F5344CB8AC3E}">
        <p14:creationId xmlns:p14="http://schemas.microsoft.com/office/powerpoint/2010/main" val="305213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4339-4563-49DE-AEF1-6CA0C18A47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64A8F57-9714-422A-A003-62C0E21B528A}"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14339-4563-49DE-AEF1-6CA0C18A47E9}" type="datetimeFigureOut">
              <a:rPr lang="en-GB" smtClean="0"/>
              <a:t>01/02/2021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A8F57-9714-422A-A003-62C0E21B528A}"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600" y="74503"/>
            <a:ext cx="9036496" cy="1815882"/>
          </a:xfrm>
          <a:prstGeom prst="rect">
            <a:avLst/>
          </a:prstGeom>
          <a:noFill/>
        </p:spPr>
        <p:txBody>
          <a:bodyPr wrap="square" rtlCol="0">
            <a:spAutoFit/>
          </a:bodyPr>
          <a:lstStyle/>
          <a:p>
            <a:pPr lvl="2"/>
            <a:r>
              <a:rPr lang="en-GB" sz="4800" baseline="30000" dirty="0">
                <a:latin typeface="NTPreCursivefk" panose="03000400000000000000" pitchFamily="66" charset="0"/>
              </a:rPr>
              <a:t>Wednesday, 3rd February</a:t>
            </a:r>
            <a:endParaRPr lang="en-GB" sz="4800" dirty="0">
              <a:latin typeface="NTPreCursivefk" panose="03000400000000000000" pitchFamily="66" charset="0"/>
            </a:endParaRPr>
          </a:p>
          <a:p>
            <a:endParaRPr lang="en-GB" sz="3200" dirty="0">
              <a:latin typeface="+mj-lt"/>
            </a:endParaRPr>
          </a:p>
          <a:p>
            <a:endParaRPr lang="en-GB" sz="3200" dirty="0">
              <a:solidFill>
                <a:srgbClr val="00B050"/>
              </a:solidFill>
              <a:latin typeface="+mj-lt"/>
            </a:endParaRPr>
          </a:p>
        </p:txBody>
      </p:sp>
      <p:pic>
        <p:nvPicPr>
          <p:cNvPr id="7" name="Picture 6">
            <a:extLst>
              <a:ext uri="{FF2B5EF4-FFF2-40B4-BE49-F238E27FC236}">
                <a16:creationId xmlns:a16="http://schemas.microsoft.com/office/drawing/2014/main" id="{BD5CEED0-70FA-4FF4-B241-9C5B05121028}"/>
              </a:ext>
            </a:extLst>
          </p:cNvPr>
          <p:cNvPicPr>
            <a:picLocks noChangeAspect="1"/>
          </p:cNvPicPr>
          <p:nvPr/>
        </p:nvPicPr>
        <p:blipFill>
          <a:blip r:embed="rId2"/>
          <a:stretch>
            <a:fillRect/>
          </a:stretch>
        </p:blipFill>
        <p:spPr>
          <a:xfrm>
            <a:off x="-1" y="1196752"/>
            <a:ext cx="9424957" cy="2376264"/>
          </a:xfrm>
          <a:prstGeom prst="rect">
            <a:avLst/>
          </a:prstGeom>
        </p:spPr>
      </p:pic>
    </p:spTree>
    <p:extLst>
      <p:ext uri="{BB962C8B-B14F-4D97-AF65-F5344CB8AC3E}">
        <p14:creationId xmlns:p14="http://schemas.microsoft.com/office/powerpoint/2010/main" val="321572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DF1117-595C-40FF-A274-8635F7B5CC73}"/>
              </a:ext>
            </a:extLst>
          </p:cNvPr>
          <p:cNvSpPr txBox="1"/>
          <p:nvPr/>
        </p:nvSpPr>
        <p:spPr>
          <a:xfrm>
            <a:off x="0" y="-99392"/>
            <a:ext cx="9144000" cy="6678751"/>
          </a:xfrm>
          <a:prstGeom prst="rect">
            <a:avLst/>
          </a:prstGeom>
          <a:noFill/>
        </p:spPr>
        <p:txBody>
          <a:bodyPr wrap="square">
            <a:spAutoFit/>
          </a:bodyPr>
          <a:lstStyle/>
          <a:p>
            <a:r>
              <a:rPr lang="en-GB" sz="3200" kern="50" dirty="0">
                <a:effectLst/>
                <a:latin typeface="NTPreCursivef" panose="03000400000000000000" pitchFamily="66" charset="0"/>
                <a:ea typeface="Lucida Sans Unicode" panose="020B0602030504020204" pitchFamily="34" charset="0"/>
              </a:rPr>
              <a:t>Review:</a:t>
            </a:r>
          </a:p>
          <a:p>
            <a:endParaRPr lang="en-GB" sz="3200" kern="50" dirty="0">
              <a:solidFill>
                <a:srgbClr val="0070C0"/>
              </a:solidFill>
              <a:latin typeface="NTPreCursivef" panose="03000400000000000000" pitchFamily="66" charset="0"/>
              <a:ea typeface="Lucida Sans Unicode" panose="020B0602030504020204" pitchFamily="34" charset="0"/>
            </a:endParaRPr>
          </a:p>
          <a:p>
            <a:r>
              <a:rPr lang="en-GB" sz="2800" kern="50" dirty="0">
                <a:solidFill>
                  <a:srgbClr val="00B050"/>
                </a:solidFill>
                <a:latin typeface="NTPreCursivef" panose="03000400000000000000" pitchFamily="66" charset="0"/>
                <a:ea typeface="Lucida Sans Unicode" panose="020B0602030504020204" pitchFamily="34" charset="0"/>
              </a:rPr>
              <a:t>Identify and copy down any prepositions in the passage of text below. Prepositions can show time, place and cause!</a:t>
            </a:r>
            <a:r>
              <a:rPr lang="en-GB" sz="2800" kern="50" dirty="0">
                <a:solidFill>
                  <a:srgbClr val="0070C0"/>
                </a:solidFill>
                <a:latin typeface="NTPreCursivef" panose="03000400000000000000" pitchFamily="66" charset="0"/>
                <a:ea typeface="Lucida Sans Unicode" panose="020B0602030504020204" pitchFamily="34" charset="0"/>
              </a:rPr>
              <a:t> Challenge: For every preposition you find, state which type it is!</a:t>
            </a:r>
          </a:p>
          <a:p>
            <a:endParaRPr lang="en-GB" sz="2800" kern="50" dirty="0">
              <a:solidFill>
                <a:srgbClr val="0070C0"/>
              </a:solidFill>
              <a:latin typeface="NTPreCursivef" panose="03000400000000000000" pitchFamily="66" charset="0"/>
              <a:ea typeface="Lucida Sans Unicode" panose="020B0602030504020204" pitchFamily="34" charset="0"/>
            </a:endParaRPr>
          </a:p>
          <a:p>
            <a:r>
              <a:rPr lang="en-GB" sz="2800" kern="50" dirty="0">
                <a:solidFill>
                  <a:srgbClr val="0070C0"/>
                </a:solidFill>
                <a:latin typeface="NTPreCursivef" panose="03000400000000000000" pitchFamily="66" charset="0"/>
                <a:ea typeface="Lucida Sans Unicode" panose="020B0602030504020204" pitchFamily="34" charset="0"/>
              </a:rPr>
              <a:t>It was a cold, crisp, but sunny winters morning. Ice clung onto every leaf, cobweb, branch and blade of grass. Birds and mice huddled safely in the hollows of trees, as they needed to keep warm. Soon the temperature would rise and the animals could come out to play on the dewy grass. After that, they would start their adventures for the day, hunting for food. Because it was winter, it was harder to find many edible delights.</a:t>
            </a:r>
            <a:endParaRPr lang="en-GB" sz="2800" kern="50" dirty="0">
              <a:solidFill>
                <a:srgbClr val="00B050"/>
              </a:solidFill>
              <a:latin typeface="NTPreCursivef" panose="03000400000000000000" pitchFamily="66" charset="0"/>
              <a:ea typeface="Lucida Sans Unicode" panose="020B0602030504020204" pitchFamily="34" charset="0"/>
            </a:endParaRPr>
          </a:p>
        </p:txBody>
      </p:sp>
    </p:spTree>
    <p:extLst>
      <p:ext uri="{BB962C8B-B14F-4D97-AF65-F5344CB8AC3E}">
        <p14:creationId xmlns:p14="http://schemas.microsoft.com/office/powerpoint/2010/main" val="224394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81658B-7B7C-49CA-A679-C11A7B736B8E}"/>
              </a:ext>
            </a:extLst>
          </p:cNvPr>
          <p:cNvSpPr txBox="1"/>
          <p:nvPr/>
        </p:nvSpPr>
        <p:spPr>
          <a:xfrm>
            <a:off x="13162" y="323614"/>
            <a:ext cx="9144000" cy="584775"/>
          </a:xfrm>
          <a:prstGeom prst="rect">
            <a:avLst/>
          </a:prstGeom>
          <a:noFill/>
        </p:spPr>
        <p:txBody>
          <a:bodyPr wrap="square">
            <a:spAutoFit/>
          </a:bodyPr>
          <a:lstStyle/>
          <a:p>
            <a:r>
              <a:rPr lang="en-GB" sz="3200" kern="50" dirty="0">
                <a:effectLst/>
                <a:latin typeface="NTPreCursivef" panose="03000400000000000000" pitchFamily="66" charset="0"/>
                <a:ea typeface="Lucida Sans Unicode" panose="020B0602030504020204" pitchFamily="34" charset="0"/>
              </a:rPr>
              <a:t>Answer: </a:t>
            </a:r>
          </a:p>
        </p:txBody>
      </p:sp>
      <p:sp>
        <p:nvSpPr>
          <p:cNvPr id="6" name="TextBox 5">
            <a:extLst>
              <a:ext uri="{FF2B5EF4-FFF2-40B4-BE49-F238E27FC236}">
                <a16:creationId xmlns:a16="http://schemas.microsoft.com/office/drawing/2014/main" id="{45EC5ED5-0D3C-4B30-8319-F452C4050F63}"/>
              </a:ext>
            </a:extLst>
          </p:cNvPr>
          <p:cNvSpPr txBox="1"/>
          <p:nvPr/>
        </p:nvSpPr>
        <p:spPr>
          <a:xfrm>
            <a:off x="-2614" y="493340"/>
            <a:ext cx="9144000" cy="1138773"/>
          </a:xfrm>
          <a:prstGeom prst="rect">
            <a:avLst/>
          </a:prstGeom>
          <a:noFill/>
        </p:spPr>
        <p:txBody>
          <a:bodyPr wrap="square">
            <a:spAutoFit/>
          </a:bodyPr>
          <a:lstStyle/>
          <a:p>
            <a:endParaRPr lang="en-GB" sz="3200" kern="50" dirty="0">
              <a:latin typeface="NTPreCursivef" panose="03000400000000000000" pitchFamily="66" charset="0"/>
              <a:ea typeface="Lucida Sans Unicode" panose="020B0602030504020204" pitchFamily="34" charset="0"/>
            </a:endParaRPr>
          </a:p>
          <a:p>
            <a:endParaRPr lang="en-GB" sz="3600" kern="50" dirty="0">
              <a:latin typeface="NTPreCursivef" panose="03000400000000000000" pitchFamily="66" charset="0"/>
              <a:ea typeface="Lucida Sans Unicode" panose="020B0602030504020204" pitchFamily="34" charset="0"/>
            </a:endParaRPr>
          </a:p>
        </p:txBody>
      </p:sp>
      <p:sp>
        <p:nvSpPr>
          <p:cNvPr id="8" name="TextBox 7">
            <a:extLst>
              <a:ext uri="{FF2B5EF4-FFF2-40B4-BE49-F238E27FC236}">
                <a16:creationId xmlns:a16="http://schemas.microsoft.com/office/drawing/2014/main" id="{AB3E748B-296F-49AF-AE87-0763DBF8AEEA}"/>
              </a:ext>
            </a:extLst>
          </p:cNvPr>
          <p:cNvSpPr txBox="1"/>
          <p:nvPr/>
        </p:nvSpPr>
        <p:spPr>
          <a:xfrm>
            <a:off x="-18390" y="485421"/>
            <a:ext cx="9144000" cy="1569660"/>
          </a:xfrm>
          <a:prstGeom prst="rect">
            <a:avLst/>
          </a:prstGeom>
          <a:noFill/>
        </p:spPr>
        <p:txBody>
          <a:bodyPr wrap="square">
            <a:spAutoFit/>
          </a:bodyPr>
          <a:lstStyle/>
          <a:p>
            <a:endParaRPr lang="en-GB" sz="3200" kern="50" dirty="0">
              <a:latin typeface="NTPreCursivef" panose="03000400000000000000" pitchFamily="66" charset="0"/>
              <a:ea typeface="Lucida Sans Unicode" panose="020B0602030504020204" pitchFamily="34" charset="0"/>
            </a:endParaRPr>
          </a:p>
          <a:p>
            <a:endParaRPr lang="en-GB" sz="3200" kern="50" dirty="0">
              <a:latin typeface="NTPreCursivef" panose="03000400000000000000" pitchFamily="66" charset="0"/>
              <a:ea typeface="Lucida Sans Unicode" panose="020B0602030504020204" pitchFamily="34" charset="0"/>
            </a:endParaRPr>
          </a:p>
          <a:p>
            <a:endParaRPr lang="en-GB" sz="3200" kern="50" dirty="0">
              <a:latin typeface="NTPreCursivef" panose="03000400000000000000" pitchFamily="66" charset="0"/>
              <a:ea typeface="Lucida Sans Unicode" panose="020B0602030504020204" pitchFamily="34" charset="0"/>
            </a:endParaRPr>
          </a:p>
        </p:txBody>
      </p:sp>
      <p:sp>
        <p:nvSpPr>
          <p:cNvPr id="10" name="TextBox 9">
            <a:extLst>
              <a:ext uri="{FF2B5EF4-FFF2-40B4-BE49-F238E27FC236}">
                <a16:creationId xmlns:a16="http://schemas.microsoft.com/office/drawing/2014/main" id="{55ED6C0F-F560-447A-8055-0428C67CC62F}"/>
              </a:ext>
            </a:extLst>
          </p:cNvPr>
          <p:cNvSpPr txBox="1"/>
          <p:nvPr/>
        </p:nvSpPr>
        <p:spPr>
          <a:xfrm>
            <a:off x="0" y="-99392"/>
            <a:ext cx="9144000" cy="5386090"/>
          </a:xfrm>
          <a:prstGeom prst="rect">
            <a:avLst/>
          </a:prstGeom>
          <a:noFill/>
        </p:spPr>
        <p:txBody>
          <a:bodyPr wrap="square">
            <a:spAutoFit/>
          </a:bodyPr>
          <a:lstStyle/>
          <a:p>
            <a:r>
              <a:rPr lang="en-GB" sz="3200" kern="50" dirty="0">
                <a:effectLst/>
                <a:latin typeface="NTPreCursivef" panose="03000400000000000000" pitchFamily="66" charset="0"/>
                <a:ea typeface="Lucida Sans Unicode" panose="020B0602030504020204" pitchFamily="34" charset="0"/>
              </a:rPr>
              <a:t>Review:</a:t>
            </a:r>
          </a:p>
          <a:p>
            <a:endParaRPr lang="en-GB" sz="3200" kern="50" dirty="0">
              <a:solidFill>
                <a:srgbClr val="0070C0"/>
              </a:solidFill>
              <a:latin typeface="NTPreCursivef" panose="03000400000000000000" pitchFamily="66" charset="0"/>
              <a:ea typeface="Lucida Sans Unicode" panose="020B0602030504020204" pitchFamily="34" charset="0"/>
            </a:endParaRPr>
          </a:p>
          <a:p>
            <a:endParaRPr lang="en-GB" sz="2800" kern="50" dirty="0">
              <a:solidFill>
                <a:srgbClr val="0070C0"/>
              </a:solidFill>
              <a:latin typeface="NTPreCursivef" panose="03000400000000000000" pitchFamily="66" charset="0"/>
              <a:ea typeface="Lucida Sans Unicode" panose="020B0602030504020204" pitchFamily="34" charset="0"/>
            </a:endParaRPr>
          </a:p>
          <a:p>
            <a:r>
              <a:rPr lang="en-GB" sz="2800" kern="50" dirty="0">
                <a:solidFill>
                  <a:srgbClr val="0070C0"/>
                </a:solidFill>
                <a:latin typeface="NTPreCursivef" panose="03000400000000000000" pitchFamily="66" charset="0"/>
                <a:ea typeface="Lucida Sans Unicode" panose="020B0602030504020204" pitchFamily="34" charset="0"/>
              </a:rPr>
              <a:t>It was a cold, crisp, but sunny winters </a:t>
            </a:r>
            <a:r>
              <a:rPr lang="en-GB" sz="2800" b="1" u="sng" kern="50" dirty="0">
                <a:solidFill>
                  <a:srgbClr val="0070C0"/>
                </a:solidFill>
                <a:latin typeface="NTPreCursivef" panose="03000400000000000000" pitchFamily="66" charset="0"/>
                <a:ea typeface="Lucida Sans Unicode" panose="020B0602030504020204" pitchFamily="34" charset="0"/>
              </a:rPr>
              <a:t>morning (TIME)</a:t>
            </a:r>
            <a:r>
              <a:rPr lang="en-GB" sz="2800" kern="50" dirty="0">
                <a:solidFill>
                  <a:srgbClr val="0070C0"/>
                </a:solidFill>
                <a:latin typeface="NTPreCursivef" panose="03000400000000000000" pitchFamily="66" charset="0"/>
                <a:ea typeface="Lucida Sans Unicode" panose="020B0602030504020204" pitchFamily="34" charset="0"/>
              </a:rPr>
              <a:t>. Ice clung </a:t>
            </a:r>
            <a:r>
              <a:rPr lang="en-GB" sz="2800" b="1" u="sng" kern="50" dirty="0">
                <a:solidFill>
                  <a:srgbClr val="0070C0"/>
                </a:solidFill>
                <a:latin typeface="NTPreCursivef" panose="03000400000000000000" pitchFamily="66" charset="0"/>
                <a:ea typeface="Lucida Sans Unicode" panose="020B0602030504020204" pitchFamily="34" charset="0"/>
              </a:rPr>
              <a:t>onto (PLACE) </a:t>
            </a:r>
            <a:r>
              <a:rPr lang="en-GB" sz="2800" kern="50" dirty="0">
                <a:solidFill>
                  <a:srgbClr val="0070C0"/>
                </a:solidFill>
                <a:latin typeface="NTPreCursivef" panose="03000400000000000000" pitchFamily="66" charset="0"/>
                <a:ea typeface="Lucida Sans Unicode" panose="020B0602030504020204" pitchFamily="34" charset="0"/>
              </a:rPr>
              <a:t>every leaf, cobweb, branch and blade of grass. Birds and mice huddled safely </a:t>
            </a:r>
            <a:r>
              <a:rPr lang="en-GB" sz="2800" b="1" u="sng" kern="50" dirty="0">
                <a:solidFill>
                  <a:srgbClr val="0070C0"/>
                </a:solidFill>
                <a:latin typeface="NTPreCursivef" panose="03000400000000000000" pitchFamily="66" charset="0"/>
                <a:ea typeface="Lucida Sans Unicode" panose="020B0602030504020204" pitchFamily="34" charset="0"/>
              </a:rPr>
              <a:t>in</a:t>
            </a:r>
            <a:r>
              <a:rPr lang="en-GB" sz="2800" kern="50" dirty="0">
                <a:solidFill>
                  <a:srgbClr val="0070C0"/>
                </a:solidFill>
                <a:latin typeface="NTPreCursivef" panose="03000400000000000000" pitchFamily="66" charset="0"/>
                <a:ea typeface="Lucida Sans Unicode" panose="020B0602030504020204" pitchFamily="34" charset="0"/>
              </a:rPr>
              <a:t> </a:t>
            </a:r>
            <a:r>
              <a:rPr lang="en-GB" sz="2800" b="1" u="sng" kern="50" dirty="0">
                <a:solidFill>
                  <a:srgbClr val="0070C0"/>
                </a:solidFill>
                <a:latin typeface="NTPreCursivef" panose="03000400000000000000" pitchFamily="66" charset="0"/>
                <a:ea typeface="Lucida Sans Unicode" panose="020B0602030504020204" pitchFamily="34" charset="0"/>
              </a:rPr>
              <a:t>(PLACE) </a:t>
            </a:r>
            <a:r>
              <a:rPr lang="en-GB" sz="2800" kern="50" dirty="0">
                <a:solidFill>
                  <a:srgbClr val="0070C0"/>
                </a:solidFill>
                <a:latin typeface="NTPreCursivef" panose="03000400000000000000" pitchFamily="66" charset="0"/>
                <a:ea typeface="Lucida Sans Unicode" panose="020B0602030504020204" pitchFamily="34" charset="0"/>
              </a:rPr>
              <a:t>the hollows of trees, </a:t>
            </a:r>
            <a:r>
              <a:rPr lang="en-GB" sz="2800" b="1" u="sng" kern="50" dirty="0">
                <a:solidFill>
                  <a:srgbClr val="0070C0"/>
                </a:solidFill>
                <a:latin typeface="NTPreCursivef" panose="03000400000000000000" pitchFamily="66" charset="0"/>
                <a:ea typeface="Lucida Sans Unicode" panose="020B0602030504020204" pitchFamily="34" charset="0"/>
              </a:rPr>
              <a:t>as</a:t>
            </a:r>
            <a:r>
              <a:rPr lang="en-GB" sz="2800" kern="50" dirty="0">
                <a:solidFill>
                  <a:srgbClr val="0070C0"/>
                </a:solidFill>
                <a:latin typeface="NTPreCursivef" panose="03000400000000000000" pitchFamily="66" charset="0"/>
                <a:ea typeface="Lucida Sans Unicode" panose="020B0602030504020204" pitchFamily="34" charset="0"/>
              </a:rPr>
              <a:t> </a:t>
            </a:r>
            <a:r>
              <a:rPr lang="en-GB" sz="2800" b="1" u="sng" kern="50" dirty="0">
                <a:solidFill>
                  <a:srgbClr val="0070C0"/>
                </a:solidFill>
                <a:latin typeface="NTPreCursivef" panose="03000400000000000000" pitchFamily="66" charset="0"/>
                <a:ea typeface="Lucida Sans Unicode" panose="020B0602030504020204" pitchFamily="34" charset="0"/>
              </a:rPr>
              <a:t>(CAUSE) </a:t>
            </a:r>
            <a:r>
              <a:rPr lang="en-GB" sz="2800" kern="50" dirty="0">
                <a:solidFill>
                  <a:srgbClr val="0070C0"/>
                </a:solidFill>
                <a:latin typeface="NTPreCursivef" panose="03000400000000000000" pitchFamily="66" charset="0"/>
                <a:ea typeface="Lucida Sans Unicode" panose="020B0602030504020204" pitchFamily="34" charset="0"/>
              </a:rPr>
              <a:t>they needed to keep warm. </a:t>
            </a:r>
            <a:r>
              <a:rPr lang="en-GB" sz="2800" b="1" u="sng" kern="50" dirty="0">
                <a:solidFill>
                  <a:srgbClr val="0070C0"/>
                </a:solidFill>
                <a:latin typeface="NTPreCursivef" panose="03000400000000000000" pitchFamily="66" charset="0"/>
                <a:ea typeface="Lucida Sans Unicode" panose="020B0602030504020204" pitchFamily="34" charset="0"/>
              </a:rPr>
              <a:t>Soon (TIME</a:t>
            </a:r>
            <a:r>
              <a:rPr lang="en-GB" sz="2800" kern="50" dirty="0">
                <a:solidFill>
                  <a:srgbClr val="0070C0"/>
                </a:solidFill>
                <a:latin typeface="NTPreCursivef" panose="03000400000000000000" pitchFamily="66" charset="0"/>
                <a:ea typeface="Lucida Sans Unicode" panose="020B0602030504020204" pitchFamily="34" charset="0"/>
              </a:rPr>
              <a:t>) the temperature would rise and the animals could come </a:t>
            </a:r>
            <a:r>
              <a:rPr lang="en-GB" sz="2800" b="1" u="sng" kern="50" dirty="0">
                <a:solidFill>
                  <a:srgbClr val="0070C0"/>
                </a:solidFill>
                <a:latin typeface="NTPreCursivef" panose="03000400000000000000" pitchFamily="66" charset="0"/>
                <a:ea typeface="Lucida Sans Unicode" panose="020B0602030504020204" pitchFamily="34" charset="0"/>
              </a:rPr>
              <a:t>out (PLACE)</a:t>
            </a:r>
            <a:r>
              <a:rPr lang="en-GB" sz="2800" kern="50" dirty="0">
                <a:solidFill>
                  <a:srgbClr val="0070C0"/>
                </a:solidFill>
                <a:latin typeface="NTPreCursivef" panose="03000400000000000000" pitchFamily="66" charset="0"/>
                <a:ea typeface="Lucida Sans Unicode" panose="020B0602030504020204" pitchFamily="34" charset="0"/>
              </a:rPr>
              <a:t> to play </a:t>
            </a:r>
            <a:r>
              <a:rPr lang="en-GB" sz="2800" b="1" u="sng" kern="50" dirty="0">
                <a:solidFill>
                  <a:srgbClr val="0070C0"/>
                </a:solidFill>
                <a:latin typeface="NTPreCursivef" panose="03000400000000000000" pitchFamily="66" charset="0"/>
                <a:ea typeface="Lucida Sans Unicode" panose="020B0602030504020204" pitchFamily="34" charset="0"/>
              </a:rPr>
              <a:t>on</a:t>
            </a:r>
            <a:r>
              <a:rPr lang="en-GB" sz="2800" kern="50" dirty="0">
                <a:solidFill>
                  <a:srgbClr val="0070C0"/>
                </a:solidFill>
                <a:latin typeface="NTPreCursivef" panose="03000400000000000000" pitchFamily="66" charset="0"/>
                <a:ea typeface="Lucida Sans Unicode" panose="020B0602030504020204" pitchFamily="34" charset="0"/>
              </a:rPr>
              <a:t> </a:t>
            </a:r>
            <a:r>
              <a:rPr lang="en-GB" sz="2800" b="1" u="sng" kern="50" dirty="0">
                <a:solidFill>
                  <a:srgbClr val="0070C0"/>
                </a:solidFill>
                <a:latin typeface="NTPreCursivef" panose="03000400000000000000" pitchFamily="66" charset="0"/>
                <a:ea typeface="Lucida Sans Unicode" panose="020B0602030504020204" pitchFamily="34" charset="0"/>
              </a:rPr>
              <a:t>(PLACE) </a:t>
            </a:r>
            <a:r>
              <a:rPr lang="en-GB" sz="2800" kern="50" dirty="0">
                <a:solidFill>
                  <a:srgbClr val="0070C0"/>
                </a:solidFill>
                <a:latin typeface="NTPreCursivef" panose="03000400000000000000" pitchFamily="66" charset="0"/>
                <a:ea typeface="Lucida Sans Unicode" panose="020B0602030504020204" pitchFamily="34" charset="0"/>
              </a:rPr>
              <a:t>the dewy grass. </a:t>
            </a:r>
            <a:r>
              <a:rPr lang="en-GB" sz="2800" b="1" u="sng" kern="50" dirty="0">
                <a:solidFill>
                  <a:srgbClr val="0070C0"/>
                </a:solidFill>
                <a:latin typeface="NTPreCursivef" panose="03000400000000000000" pitchFamily="66" charset="0"/>
                <a:ea typeface="Lucida Sans Unicode" panose="020B0602030504020204" pitchFamily="34" charset="0"/>
              </a:rPr>
              <a:t>After (TIME) </a:t>
            </a:r>
            <a:r>
              <a:rPr lang="en-GB" sz="2800" kern="50" dirty="0">
                <a:solidFill>
                  <a:srgbClr val="0070C0"/>
                </a:solidFill>
                <a:latin typeface="NTPreCursivef" panose="03000400000000000000" pitchFamily="66" charset="0"/>
                <a:ea typeface="Lucida Sans Unicode" panose="020B0602030504020204" pitchFamily="34" charset="0"/>
              </a:rPr>
              <a:t>that, they would start their adventures</a:t>
            </a:r>
            <a:r>
              <a:rPr lang="en-GB" sz="2800" b="1" u="sng" kern="50" dirty="0">
                <a:solidFill>
                  <a:srgbClr val="0070C0"/>
                </a:solidFill>
                <a:latin typeface="NTPreCursivef" panose="03000400000000000000" pitchFamily="66" charset="0"/>
                <a:ea typeface="Lucida Sans Unicode" panose="020B0602030504020204" pitchFamily="34" charset="0"/>
              </a:rPr>
              <a:t> for (CAUSE) </a:t>
            </a:r>
            <a:r>
              <a:rPr lang="en-GB" sz="2800" kern="50" dirty="0">
                <a:solidFill>
                  <a:srgbClr val="0070C0"/>
                </a:solidFill>
                <a:latin typeface="NTPreCursivef" panose="03000400000000000000" pitchFamily="66" charset="0"/>
                <a:ea typeface="Lucida Sans Unicode" panose="020B0602030504020204" pitchFamily="34" charset="0"/>
              </a:rPr>
              <a:t>the day, hunting </a:t>
            </a:r>
            <a:r>
              <a:rPr lang="en-GB" sz="2800" b="1" u="sng" kern="50" dirty="0">
                <a:solidFill>
                  <a:srgbClr val="0070C0"/>
                </a:solidFill>
                <a:latin typeface="NTPreCursivef" panose="03000400000000000000" pitchFamily="66" charset="0"/>
                <a:ea typeface="Lucida Sans Unicode" panose="020B0602030504020204" pitchFamily="34" charset="0"/>
              </a:rPr>
              <a:t>for</a:t>
            </a:r>
            <a:r>
              <a:rPr lang="en-GB" sz="2800" kern="50" dirty="0">
                <a:solidFill>
                  <a:srgbClr val="0070C0"/>
                </a:solidFill>
                <a:latin typeface="NTPreCursivef" panose="03000400000000000000" pitchFamily="66" charset="0"/>
                <a:ea typeface="Lucida Sans Unicode" panose="020B0602030504020204" pitchFamily="34" charset="0"/>
              </a:rPr>
              <a:t> </a:t>
            </a:r>
            <a:r>
              <a:rPr lang="en-GB" sz="2800" b="1" u="sng" kern="50" dirty="0">
                <a:solidFill>
                  <a:srgbClr val="0070C0"/>
                </a:solidFill>
                <a:latin typeface="NTPreCursivef" panose="03000400000000000000" pitchFamily="66" charset="0"/>
                <a:ea typeface="Lucida Sans Unicode" panose="020B0602030504020204" pitchFamily="34" charset="0"/>
              </a:rPr>
              <a:t>(CAUSE) </a:t>
            </a:r>
            <a:r>
              <a:rPr lang="en-GB" sz="2800" kern="50" dirty="0">
                <a:solidFill>
                  <a:srgbClr val="0070C0"/>
                </a:solidFill>
                <a:latin typeface="NTPreCursivef" panose="03000400000000000000" pitchFamily="66" charset="0"/>
                <a:ea typeface="Lucida Sans Unicode" panose="020B0602030504020204" pitchFamily="34" charset="0"/>
              </a:rPr>
              <a:t>food. </a:t>
            </a:r>
            <a:r>
              <a:rPr lang="en-GB" sz="2800" b="1" u="sng" kern="50" dirty="0">
                <a:solidFill>
                  <a:srgbClr val="0070C0"/>
                </a:solidFill>
                <a:latin typeface="NTPreCursivef" panose="03000400000000000000" pitchFamily="66" charset="0"/>
                <a:ea typeface="Lucida Sans Unicode" panose="020B0602030504020204" pitchFamily="34" charset="0"/>
              </a:rPr>
              <a:t>Because (CAUSE)</a:t>
            </a:r>
            <a:r>
              <a:rPr lang="en-GB" sz="2800" kern="50" dirty="0">
                <a:solidFill>
                  <a:srgbClr val="0070C0"/>
                </a:solidFill>
                <a:latin typeface="NTPreCursivef" panose="03000400000000000000" pitchFamily="66" charset="0"/>
                <a:ea typeface="Lucida Sans Unicode" panose="020B0602030504020204" pitchFamily="34" charset="0"/>
              </a:rPr>
              <a:t> it was winter, it was harder to find many edible delights.</a:t>
            </a:r>
            <a:endParaRPr lang="en-GB" sz="2800" kern="50" dirty="0">
              <a:solidFill>
                <a:srgbClr val="00B050"/>
              </a:solidFill>
              <a:latin typeface="NTPreCursivef" panose="03000400000000000000" pitchFamily="66" charset="0"/>
              <a:ea typeface="Lucida Sans Unicode" panose="020B0602030504020204" pitchFamily="34" charset="0"/>
            </a:endParaRPr>
          </a:p>
        </p:txBody>
      </p:sp>
    </p:spTree>
    <p:extLst>
      <p:ext uri="{BB962C8B-B14F-4D97-AF65-F5344CB8AC3E}">
        <p14:creationId xmlns:p14="http://schemas.microsoft.com/office/powerpoint/2010/main" val="355229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786CFA-7342-497B-9FDF-2B5C8DBB865B}"/>
              </a:ext>
            </a:extLst>
          </p:cNvPr>
          <p:cNvSpPr txBox="1"/>
          <p:nvPr/>
        </p:nvSpPr>
        <p:spPr>
          <a:xfrm>
            <a:off x="1691680" y="325462"/>
            <a:ext cx="6120680" cy="369332"/>
          </a:xfrm>
          <a:prstGeom prst="rect">
            <a:avLst/>
          </a:prstGeom>
          <a:noFill/>
        </p:spPr>
        <p:txBody>
          <a:bodyPr wrap="square">
            <a:spAutoFit/>
          </a:bodyPr>
          <a:lstStyle/>
          <a:p>
            <a:r>
              <a:rPr lang="en-GB" dirty="0"/>
              <a:t>https://www.youtube.com/watch?v=eDkpVwrhYfo</a:t>
            </a:r>
          </a:p>
        </p:txBody>
      </p:sp>
      <p:sp>
        <p:nvSpPr>
          <p:cNvPr id="9" name="TextBox 8">
            <a:extLst>
              <a:ext uri="{FF2B5EF4-FFF2-40B4-BE49-F238E27FC236}">
                <a16:creationId xmlns:a16="http://schemas.microsoft.com/office/drawing/2014/main" id="{A6A4CA5F-85BC-4C54-8D2B-E44548E68B58}"/>
              </a:ext>
            </a:extLst>
          </p:cNvPr>
          <p:cNvSpPr txBox="1"/>
          <p:nvPr/>
        </p:nvSpPr>
        <p:spPr>
          <a:xfrm>
            <a:off x="163078" y="1052736"/>
            <a:ext cx="8963980" cy="5262979"/>
          </a:xfrm>
          <a:prstGeom prst="rect">
            <a:avLst/>
          </a:prstGeom>
          <a:noFill/>
        </p:spPr>
        <p:txBody>
          <a:bodyPr wrap="square">
            <a:spAutoFit/>
          </a:bodyPr>
          <a:lstStyle/>
          <a:p>
            <a:r>
              <a:rPr lang="en-GB" sz="2800" dirty="0">
                <a:solidFill>
                  <a:srgbClr val="0070C0"/>
                </a:solidFill>
              </a:rPr>
              <a:t>What is a non-chronological report?</a:t>
            </a:r>
          </a:p>
          <a:p>
            <a:endParaRPr lang="en-GB" sz="2800" dirty="0">
              <a:solidFill>
                <a:srgbClr val="0070C0"/>
              </a:solidFill>
            </a:endParaRPr>
          </a:p>
          <a:p>
            <a:r>
              <a:rPr lang="en-GB" sz="2800" dirty="0"/>
              <a:t>Discuss the meanings of the vocabulary – prefix ‘non’ and ‘chronological’. A nonchronological report is a non-fiction report that is not written in time order. They are factual, use technical language and are organised into different sections using sub-headings. </a:t>
            </a:r>
          </a:p>
          <a:p>
            <a:endParaRPr lang="en-GB" sz="2800" dirty="0">
              <a:solidFill>
                <a:srgbClr val="00B050"/>
              </a:solidFill>
            </a:endParaRPr>
          </a:p>
          <a:p>
            <a:r>
              <a:rPr lang="en-GB" sz="2800" dirty="0">
                <a:solidFill>
                  <a:srgbClr val="00B050"/>
                </a:solidFill>
              </a:rPr>
              <a:t>Today we will be looking at some of the features of a non-chronological report.</a:t>
            </a:r>
          </a:p>
          <a:p>
            <a:endParaRPr lang="en-GB" sz="2800" dirty="0">
              <a:solidFill>
                <a:srgbClr val="00B050"/>
              </a:solidFill>
            </a:endParaRPr>
          </a:p>
          <a:p>
            <a:r>
              <a:rPr lang="en-GB" sz="2800" dirty="0">
                <a:solidFill>
                  <a:srgbClr val="00B050"/>
                </a:solidFill>
              </a:rPr>
              <a:t>*Look at examples of non-chronological reports*</a:t>
            </a:r>
          </a:p>
        </p:txBody>
      </p:sp>
    </p:spTree>
    <p:extLst>
      <p:ext uri="{BB962C8B-B14F-4D97-AF65-F5344CB8AC3E}">
        <p14:creationId xmlns:p14="http://schemas.microsoft.com/office/powerpoint/2010/main" val="267684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FE53D7D-3E0E-4E6F-ABDA-6795BC766AFE}"/>
              </a:ext>
            </a:extLst>
          </p:cNvPr>
          <p:cNvSpPr txBox="1"/>
          <p:nvPr/>
        </p:nvSpPr>
        <p:spPr>
          <a:xfrm>
            <a:off x="0" y="321330"/>
            <a:ext cx="9176034" cy="5509200"/>
          </a:xfrm>
          <a:prstGeom prst="rect">
            <a:avLst/>
          </a:prstGeom>
          <a:noFill/>
        </p:spPr>
        <p:txBody>
          <a:bodyPr wrap="square">
            <a:spAutoFit/>
          </a:bodyPr>
          <a:lstStyle/>
          <a:p>
            <a:r>
              <a:rPr lang="en-GB" sz="3200" dirty="0"/>
              <a:t>We are going to be looking more into these three sub-headings for our non-chronological reports on model aircraft.</a:t>
            </a:r>
          </a:p>
          <a:p>
            <a:endParaRPr lang="en-GB" sz="3200" dirty="0"/>
          </a:p>
          <a:p>
            <a:r>
              <a:rPr lang="en-GB" sz="3200" dirty="0">
                <a:solidFill>
                  <a:srgbClr val="00B050"/>
                </a:solidFill>
              </a:rPr>
              <a:t>What are model aircraft made from? </a:t>
            </a:r>
          </a:p>
          <a:p>
            <a:endParaRPr lang="en-GB" sz="3200" dirty="0">
              <a:solidFill>
                <a:srgbClr val="00B050"/>
              </a:solidFill>
            </a:endParaRPr>
          </a:p>
          <a:p>
            <a:r>
              <a:rPr lang="en-GB" sz="3200" dirty="0">
                <a:solidFill>
                  <a:srgbClr val="00B050"/>
                </a:solidFill>
              </a:rPr>
              <a:t>The different types of model aircraft.</a:t>
            </a:r>
          </a:p>
          <a:p>
            <a:endParaRPr lang="en-GB" sz="3200" dirty="0">
              <a:solidFill>
                <a:srgbClr val="00B050"/>
              </a:solidFill>
            </a:endParaRPr>
          </a:p>
          <a:p>
            <a:r>
              <a:rPr lang="en-GB" sz="3200" dirty="0">
                <a:solidFill>
                  <a:srgbClr val="00B050"/>
                </a:solidFill>
              </a:rPr>
              <a:t>The history of model aircraft.</a:t>
            </a:r>
          </a:p>
          <a:p>
            <a:endParaRPr lang="en-GB" sz="3200" dirty="0">
              <a:solidFill>
                <a:srgbClr val="00B050"/>
              </a:solidFill>
            </a:endParaRPr>
          </a:p>
          <a:p>
            <a:r>
              <a:rPr lang="en-GB" sz="3200" dirty="0">
                <a:solidFill>
                  <a:srgbClr val="0070C0"/>
                </a:solidFill>
              </a:rPr>
              <a:t>We are going to research these further today.</a:t>
            </a:r>
          </a:p>
        </p:txBody>
      </p:sp>
    </p:spTree>
    <p:extLst>
      <p:ext uri="{BB962C8B-B14F-4D97-AF65-F5344CB8AC3E}">
        <p14:creationId xmlns:p14="http://schemas.microsoft.com/office/powerpoint/2010/main" val="417664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37689F4-79E6-42A9-9E04-7B0C5554B072}"/>
              </a:ext>
            </a:extLst>
          </p:cNvPr>
          <p:cNvSpPr txBox="1"/>
          <p:nvPr/>
        </p:nvSpPr>
        <p:spPr>
          <a:xfrm>
            <a:off x="15490" y="188640"/>
            <a:ext cx="9128510" cy="4154984"/>
          </a:xfrm>
          <a:prstGeom prst="rect">
            <a:avLst/>
          </a:prstGeom>
          <a:noFill/>
        </p:spPr>
        <p:txBody>
          <a:bodyPr wrap="square">
            <a:spAutoFit/>
          </a:bodyPr>
          <a:lstStyle/>
          <a:p>
            <a:r>
              <a:rPr lang="en-GB" sz="2400" dirty="0">
                <a:solidFill>
                  <a:srgbClr val="00B050"/>
                </a:solidFill>
              </a:rPr>
              <a:t>What are model aircraft made from? </a:t>
            </a:r>
          </a:p>
          <a:p>
            <a:endParaRPr lang="en-GB" sz="2400" dirty="0">
              <a:solidFill>
                <a:srgbClr val="00B050"/>
              </a:solidFill>
            </a:endParaRPr>
          </a:p>
          <a:p>
            <a:r>
              <a:rPr lang="en-GB" sz="2400" dirty="0">
                <a:solidFill>
                  <a:srgbClr val="00B050"/>
                </a:solidFill>
              </a:rPr>
              <a:t>The different types of model aircraft.</a:t>
            </a:r>
          </a:p>
          <a:p>
            <a:endParaRPr lang="en-GB" sz="2400" dirty="0">
              <a:solidFill>
                <a:srgbClr val="00B050"/>
              </a:solidFill>
            </a:endParaRPr>
          </a:p>
          <a:p>
            <a:r>
              <a:rPr lang="en-GB" sz="2400" dirty="0">
                <a:solidFill>
                  <a:srgbClr val="00B050"/>
                </a:solidFill>
              </a:rPr>
              <a:t>The history of model aircraft.</a:t>
            </a:r>
          </a:p>
          <a:p>
            <a:endParaRPr lang="en-GB" sz="2400" dirty="0">
              <a:solidFill>
                <a:srgbClr val="00B050"/>
              </a:solidFill>
            </a:endParaRPr>
          </a:p>
          <a:p>
            <a:r>
              <a:rPr lang="en-GB" sz="2400" dirty="0">
                <a:solidFill>
                  <a:srgbClr val="0070C0"/>
                </a:solidFill>
              </a:rPr>
              <a:t>We are going to be safely searching on the internet for information based on these sub-headings.</a:t>
            </a:r>
          </a:p>
          <a:p>
            <a:endParaRPr lang="en-GB" sz="2400" dirty="0">
              <a:solidFill>
                <a:srgbClr val="0070C0"/>
              </a:solidFill>
            </a:endParaRPr>
          </a:p>
          <a:p>
            <a:r>
              <a:rPr lang="en-GB" sz="2400" dirty="0">
                <a:solidFill>
                  <a:srgbClr val="0070C0"/>
                </a:solidFill>
              </a:rPr>
              <a:t>Think carefully about your searches – instead of ‘model aircraft’ model aircraft fact for kids, or the different types of model aircraft facts.</a:t>
            </a:r>
          </a:p>
        </p:txBody>
      </p:sp>
      <p:pic>
        <p:nvPicPr>
          <p:cNvPr id="13" name="Picture 12">
            <a:extLst>
              <a:ext uri="{FF2B5EF4-FFF2-40B4-BE49-F238E27FC236}">
                <a16:creationId xmlns:a16="http://schemas.microsoft.com/office/drawing/2014/main" id="{FA7AE8F7-58C4-4EEB-A317-B0280D9DD2A8}"/>
              </a:ext>
            </a:extLst>
          </p:cNvPr>
          <p:cNvPicPr>
            <a:picLocks noChangeAspect="1"/>
          </p:cNvPicPr>
          <p:nvPr/>
        </p:nvPicPr>
        <p:blipFill>
          <a:blip r:embed="rId2"/>
          <a:stretch>
            <a:fillRect/>
          </a:stretch>
        </p:blipFill>
        <p:spPr>
          <a:xfrm>
            <a:off x="251520" y="4509120"/>
            <a:ext cx="3143250" cy="1971675"/>
          </a:xfrm>
          <a:prstGeom prst="rect">
            <a:avLst/>
          </a:prstGeom>
        </p:spPr>
      </p:pic>
      <p:sp>
        <p:nvSpPr>
          <p:cNvPr id="15" name="TextBox 14">
            <a:extLst>
              <a:ext uri="{FF2B5EF4-FFF2-40B4-BE49-F238E27FC236}">
                <a16:creationId xmlns:a16="http://schemas.microsoft.com/office/drawing/2014/main" id="{3408AD42-5EBA-4D44-8F93-9901B5B2105F}"/>
              </a:ext>
            </a:extLst>
          </p:cNvPr>
          <p:cNvSpPr txBox="1"/>
          <p:nvPr/>
        </p:nvSpPr>
        <p:spPr>
          <a:xfrm>
            <a:off x="3442131" y="4710127"/>
            <a:ext cx="4614202" cy="1569660"/>
          </a:xfrm>
          <a:prstGeom prst="rect">
            <a:avLst/>
          </a:prstGeom>
          <a:noFill/>
        </p:spPr>
        <p:txBody>
          <a:bodyPr wrap="square">
            <a:spAutoFit/>
          </a:bodyPr>
          <a:lstStyle/>
          <a:p>
            <a:r>
              <a:rPr lang="en-GB" sz="2400" dirty="0">
                <a:solidFill>
                  <a:srgbClr val="00B050"/>
                </a:solidFill>
              </a:rPr>
              <a:t>You may want to draw a circle/thought bubble around each sub-heading then place your internet research around it.</a:t>
            </a:r>
          </a:p>
        </p:txBody>
      </p:sp>
    </p:spTree>
    <p:extLst>
      <p:ext uri="{BB962C8B-B14F-4D97-AF65-F5344CB8AC3E}">
        <p14:creationId xmlns:p14="http://schemas.microsoft.com/office/powerpoint/2010/main" val="205648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15323</TotalTime>
  <Words>483</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NTPreCursivef</vt:lpstr>
      <vt:lpstr>NTPreCursivefk</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Corinne Howell</dc:creator>
  <cp:lastModifiedBy>Corinne Howell</cp:lastModifiedBy>
  <cp:revision>336</cp:revision>
  <cp:lastPrinted>2021-01-05T13:32:52Z</cp:lastPrinted>
  <dcterms:created xsi:type="dcterms:W3CDTF">2017-03-18T12:46:03Z</dcterms:created>
  <dcterms:modified xsi:type="dcterms:W3CDTF">2021-02-01T16:42:37Z</dcterms:modified>
</cp:coreProperties>
</file>