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29" r:id="rId2"/>
    <p:sldId id="333" r:id="rId3"/>
    <p:sldId id="400" r:id="rId4"/>
    <p:sldId id="401" r:id="rId5"/>
    <p:sldId id="402" r:id="rId6"/>
    <p:sldId id="405" r:id="rId7"/>
    <p:sldId id="407" r:id="rId8"/>
    <p:sldId id="406" r:id="rId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rinne Howell" initials="CH" lastIdx="1" clrIdx="0">
    <p:extLst>
      <p:ext uri="{19B8F6BF-5375-455C-9EA6-DF929625EA0E}">
        <p15:presenceInfo xmlns:p15="http://schemas.microsoft.com/office/powerpoint/2012/main" userId="e6fd542b4195e84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88" autoAdjust="0"/>
    <p:restoredTop sz="94291" autoAdjust="0"/>
  </p:normalViewPr>
  <p:slideViewPr>
    <p:cSldViewPr>
      <p:cViewPr varScale="1">
        <p:scale>
          <a:sx n="68" d="100"/>
          <a:sy n="68" d="100"/>
        </p:scale>
        <p:origin x="1548" y="6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5"/>
            <a:ext cx="2945659" cy="496333"/>
          </a:xfrm>
          <a:prstGeom prst="rect">
            <a:avLst/>
          </a:prstGeom>
        </p:spPr>
        <p:txBody>
          <a:bodyPr vert="horz" lIns="91697" tIns="45849" rIns="91697" bIns="45849" rtlCol="0"/>
          <a:lstStyle>
            <a:lvl1pPr algn="l">
              <a:defRPr sz="1200"/>
            </a:lvl1pPr>
          </a:lstStyle>
          <a:p>
            <a:endParaRPr lang="en-GB" dirty="0"/>
          </a:p>
        </p:txBody>
      </p:sp>
      <p:sp>
        <p:nvSpPr>
          <p:cNvPr id="3" name="Date Placeholder 2"/>
          <p:cNvSpPr>
            <a:spLocks noGrp="1"/>
          </p:cNvSpPr>
          <p:nvPr>
            <p:ph type="dt" sz="quarter" idx="1"/>
          </p:nvPr>
        </p:nvSpPr>
        <p:spPr>
          <a:xfrm>
            <a:off x="3850449" y="5"/>
            <a:ext cx="2945659" cy="496333"/>
          </a:xfrm>
          <a:prstGeom prst="rect">
            <a:avLst/>
          </a:prstGeom>
        </p:spPr>
        <p:txBody>
          <a:bodyPr vert="horz" lIns="91697" tIns="45849" rIns="91697" bIns="45849" rtlCol="0"/>
          <a:lstStyle>
            <a:lvl1pPr algn="r">
              <a:defRPr sz="1200"/>
            </a:lvl1pPr>
          </a:lstStyle>
          <a:p>
            <a:fld id="{7BD77D21-ECC4-4F40-8C7F-899661CB5697}" type="datetimeFigureOut">
              <a:rPr lang="en-GB" smtClean="0"/>
              <a:t>02/02/2021</a:t>
            </a:fld>
            <a:endParaRPr lang="en-GB" dirty="0"/>
          </a:p>
        </p:txBody>
      </p:sp>
      <p:sp>
        <p:nvSpPr>
          <p:cNvPr id="4" name="Footer Placeholder 3"/>
          <p:cNvSpPr>
            <a:spLocks noGrp="1"/>
          </p:cNvSpPr>
          <p:nvPr>
            <p:ph type="ftr" sz="quarter" idx="2"/>
          </p:nvPr>
        </p:nvSpPr>
        <p:spPr>
          <a:xfrm>
            <a:off x="6" y="9428587"/>
            <a:ext cx="2945659" cy="496333"/>
          </a:xfrm>
          <a:prstGeom prst="rect">
            <a:avLst/>
          </a:prstGeom>
        </p:spPr>
        <p:txBody>
          <a:bodyPr vert="horz" lIns="91697" tIns="45849" rIns="91697" bIns="45849"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9" y="9428587"/>
            <a:ext cx="2945659" cy="496333"/>
          </a:xfrm>
          <a:prstGeom prst="rect">
            <a:avLst/>
          </a:prstGeom>
        </p:spPr>
        <p:txBody>
          <a:bodyPr vert="horz" lIns="91697" tIns="45849" rIns="91697" bIns="45849" rtlCol="0" anchor="b"/>
          <a:lstStyle>
            <a:lvl1pPr algn="r">
              <a:defRPr sz="1200"/>
            </a:lvl1pPr>
          </a:lstStyle>
          <a:p>
            <a:fld id="{16EE9BA0-1326-4A10-92B1-898C7A8CF1C6}" type="slidenum">
              <a:rPr lang="en-GB" smtClean="0"/>
              <a:t>‹#›</a:t>
            </a:fld>
            <a:endParaRPr lang="en-GB" dirty="0"/>
          </a:p>
        </p:txBody>
      </p:sp>
    </p:spTree>
    <p:extLst>
      <p:ext uri="{BB962C8B-B14F-4D97-AF65-F5344CB8AC3E}">
        <p14:creationId xmlns:p14="http://schemas.microsoft.com/office/powerpoint/2010/main" val="1888523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4"/>
            <a:ext cx="2946400" cy="496889"/>
          </a:xfrm>
          <a:prstGeom prst="rect">
            <a:avLst/>
          </a:prstGeom>
        </p:spPr>
        <p:txBody>
          <a:bodyPr vert="horz" lIns="91697" tIns="45849" rIns="91697" bIns="45849" rtlCol="0"/>
          <a:lstStyle>
            <a:lvl1pPr algn="l">
              <a:defRPr sz="1200"/>
            </a:lvl1pPr>
          </a:lstStyle>
          <a:p>
            <a:endParaRPr lang="en-GB" dirty="0"/>
          </a:p>
        </p:txBody>
      </p:sp>
      <p:sp>
        <p:nvSpPr>
          <p:cNvPr id="3" name="Date Placeholder 2"/>
          <p:cNvSpPr>
            <a:spLocks noGrp="1"/>
          </p:cNvSpPr>
          <p:nvPr>
            <p:ph type="dt" idx="1"/>
          </p:nvPr>
        </p:nvSpPr>
        <p:spPr>
          <a:xfrm>
            <a:off x="3849689" y="4"/>
            <a:ext cx="2946400" cy="496889"/>
          </a:xfrm>
          <a:prstGeom prst="rect">
            <a:avLst/>
          </a:prstGeom>
        </p:spPr>
        <p:txBody>
          <a:bodyPr vert="horz" lIns="91697" tIns="45849" rIns="91697" bIns="45849" rtlCol="0"/>
          <a:lstStyle>
            <a:lvl1pPr algn="r">
              <a:defRPr sz="1200"/>
            </a:lvl1pPr>
          </a:lstStyle>
          <a:p>
            <a:fld id="{953E12B7-85CD-4FEA-960D-B9D47BE3629C}" type="datetimeFigureOut">
              <a:rPr lang="en-GB" smtClean="0"/>
              <a:t>02/02/2021</a:t>
            </a:fld>
            <a:endParaRPr lang="en-GB" dirty="0"/>
          </a:p>
        </p:txBody>
      </p:sp>
      <p:sp>
        <p:nvSpPr>
          <p:cNvPr id="4" name="Slide Image Placeholder 3"/>
          <p:cNvSpPr>
            <a:spLocks noGrp="1" noRot="1" noChangeAspect="1"/>
          </p:cNvSpPr>
          <p:nvPr>
            <p:ph type="sldImg" idx="2"/>
          </p:nvPr>
        </p:nvSpPr>
        <p:spPr>
          <a:xfrm>
            <a:off x="1165225" y="1241425"/>
            <a:ext cx="4467225" cy="3351213"/>
          </a:xfrm>
          <a:prstGeom prst="rect">
            <a:avLst/>
          </a:prstGeom>
          <a:noFill/>
          <a:ln w="12700">
            <a:solidFill>
              <a:prstClr val="black"/>
            </a:solidFill>
          </a:ln>
        </p:spPr>
        <p:txBody>
          <a:bodyPr vert="horz" lIns="91697" tIns="45849" rIns="91697" bIns="45849" rtlCol="0" anchor="ctr"/>
          <a:lstStyle/>
          <a:p>
            <a:endParaRPr lang="en-GB" dirty="0"/>
          </a:p>
        </p:txBody>
      </p:sp>
      <p:sp>
        <p:nvSpPr>
          <p:cNvPr id="5" name="Notes Placeholder 4"/>
          <p:cNvSpPr>
            <a:spLocks noGrp="1"/>
          </p:cNvSpPr>
          <p:nvPr>
            <p:ph type="body" sz="quarter" idx="3"/>
          </p:nvPr>
        </p:nvSpPr>
        <p:spPr>
          <a:xfrm>
            <a:off x="679454" y="4776795"/>
            <a:ext cx="5438776" cy="3908425"/>
          </a:xfrm>
          <a:prstGeom prst="rect">
            <a:avLst/>
          </a:prstGeom>
        </p:spPr>
        <p:txBody>
          <a:bodyPr vert="horz" lIns="91697" tIns="45849" rIns="91697" bIns="4584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3" y="9429755"/>
            <a:ext cx="2946400" cy="496889"/>
          </a:xfrm>
          <a:prstGeom prst="rect">
            <a:avLst/>
          </a:prstGeom>
        </p:spPr>
        <p:txBody>
          <a:bodyPr vert="horz" lIns="91697" tIns="45849" rIns="91697" bIns="45849"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9" y="9429755"/>
            <a:ext cx="2946400" cy="496889"/>
          </a:xfrm>
          <a:prstGeom prst="rect">
            <a:avLst/>
          </a:prstGeom>
        </p:spPr>
        <p:txBody>
          <a:bodyPr vert="horz" lIns="91697" tIns="45849" rIns="91697" bIns="45849" rtlCol="0" anchor="b"/>
          <a:lstStyle>
            <a:lvl1pPr algn="r">
              <a:defRPr sz="1200"/>
            </a:lvl1pPr>
          </a:lstStyle>
          <a:p>
            <a:fld id="{5CBB382C-5C9E-4BE2-94A5-CA8A842E8870}" type="slidenum">
              <a:rPr lang="en-GB" smtClean="0"/>
              <a:t>‹#›</a:t>
            </a:fld>
            <a:endParaRPr lang="en-GB" dirty="0"/>
          </a:p>
        </p:txBody>
      </p:sp>
    </p:spTree>
    <p:extLst>
      <p:ext uri="{BB962C8B-B14F-4D97-AF65-F5344CB8AC3E}">
        <p14:creationId xmlns:p14="http://schemas.microsoft.com/office/powerpoint/2010/main" val="3052131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1014339-4563-49DE-AEF1-6CA0C18A47E9}" type="datetimeFigureOut">
              <a:rPr lang="en-GB" smtClean="0"/>
              <a:t>02/02/2021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64A8F57-9714-422A-A003-62C0E21B528A}" type="slidenum">
              <a:rPr lang="en-GB" smtClean="0"/>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1014339-4563-49DE-AEF1-6CA0C18A47E9}" type="datetimeFigureOut">
              <a:rPr lang="en-GB" smtClean="0"/>
              <a:t>02/02/2021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64A8F57-9714-422A-A003-62C0E21B528A}"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1014339-4563-49DE-AEF1-6CA0C18A47E9}" type="datetimeFigureOut">
              <a:rPr lang="en-GB" smtClean="0"/>
              <a:t>02/02/2021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64A8F57-9714-422A-A003-62C0E21B528A}"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1014339-4563-49DE-AEF1-6CA0C18A47E9}" type="datetimeFigureOut">
              <a:rPr lang="en-GB" smtClean="0"/>
              <a:t>02/02/2021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64A8F57-9714-422A-A003-62C0E21B528A}"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014339-4563-49DE-AEF1-6CA0C18A47E9}" type="datetimeFigureOut">
              <a:rPr lang="en-GB" smtClean="0"/>
              <a:t>02/02/2021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64A8F57-9714-422A-A003-62C0E21B528A}" type="slidenum">
              <a:rPr lang="en-GB" smtClean="0"/>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1014339-4563-49DE-AEF1-6CA0C18A47E9}" type="datetimeFigureOut">
              <a:rPr lang="en-GB" smtClean="0"/>
              <a:t>02/02/2021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64A8F57-9714-422A-A003-62C0E21B528A}"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1014339-4563-49DE-AEF1-6CA0C18A47E9}" type="datetimeFigureOut">
              <a:rPr lang="en-GB" smtClean="0"/>
              <a:t>02/02/2021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64A8F57-9714-422A-A003-62C0E21B528A}"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1014339-4563-49DE-AEF1-6CA0C18A47E9}" type="datetimeFigureOut">
              <a:rPr lang="en-GB" smtClean="0"/>
              <a:t>02/02/2021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4A8F57-9714-422A-A003-62C0E21B528A}"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014339-4563-49DE-AEF1-6CA0C18A47E9}" type="datetimeFigureOut">
              <a:rPr lang="en-GB" smtClean="0"/>
              <a:t>02/02/2021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64A8F57-9714-422A-A003-62C0E21B528A}"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014339-4563-49DE-AEF1-6CA0C18A47E9}" type="datetimeFigureOut">
              <a:rPr lang="en-GB" smtClean="0"/>
              <a:t>02/02/2021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64A8F57-9714-422A-A003-62C0E21B528A}"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014339-4563-49DE-AEF1-6CA0C18A47E9}" type="datetimeFigureOut">
              <a:rPr lang="en-GB" smtClean="0"/>
              <a:t>02/02/2021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64A8F57-9714-422A-A003-62C0E21B528A}" type="slidenum">
              <a:rPr lang="en-GB" smtClean="0"/>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014339-4563-49DE-AEF1-6CA0C18A47E9}" type="datetimeFigureOut">
              <a:rPr lang="en-GB" smtClean="0"/>
              <a:t>02/02/2021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A8F57-9714-422A-A003-62C0E21B528A}"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8600" y="74503"/>
            <a:ext cx="9036496" cy="1815882"/>
          </a:xfrm>
          <a:prstGeom prst="rect">
            <a:avLst/>
          </a:prstGeom>
          <a:noFill/>
        </p:spPr>
        <p:txBody>
          <a:bodyPr wrap="square" rtlCol="0">
            <a:spAutoFit/>
          </a:bodyPr>
          <a:lstStyle/>
          <a:p>
            <a:pPr lvl="2"/>
            <a:r>
              <a:rPr lang="en-GB" sz="4800" baseline="30000" dirty="0">
                <a:latin typeface="NTPreCursivefk" panose="03000400000000000000" pitchFamily="66" charset="0"/>
              </a:rPr>
              <a:t>Friday, 5th February</a:t>
            </a:r>
            <a:endParaRPr lang="en-GB" sz="4800" dirty="0">
              <a:latin typeface="NTPreCursivefk" panose="03000400000000000000" pitchFamily="66" charset="0"/>
            </a:endParaRPr>
          </a:p>
          <a:p>
            <a:endParaRPr lang="en-GB" sz="3200" dirty="0">
              <a:latin typeface="+mj-lt"/>
            </a:endParaRPr>
          </a:p>
          <a:p>
            <a:endParaRPr lang="en-GB" sz="3200" dirty="0">
              <a:solidFill>
                <a:srgbClr val="00B050"/>
              </a:solidFill>
              <a:latin typeface="+mj-lt"/>
            </a:endParaRPr>
          </a:p>
        </p:txBody>
      </p:sp>
      <p:pic>
        <p:nvPicPr>
          <p:cNvPr id="9" name="Picture 8">
            <a:extLst>
              <a:ext uri="{FF2B5EF4-FFF2-40B4-BE49-F238E27FC236}">
                <a16:creationId xmlns:a16="http://schemas.microsoft.com/office/drawing/2014/main" id="{E965AF0B-0202-4675-9A52-C263BCDE8D46}"/>
              </a:ext>
            </a:extLst>
          </p:cNvPr>
          <p:cNvPicPr>
            <a:picLocks noChangeAspect="1"/>
          </p:cNvPicPr>
          <p:nvPr/>
        </p:nvPicPr>
        <p:blipFill>
          <a:blip r:embed="rId2"/>
          <a:stretch>
            <a:fillRect/>
          </a:stretch>
        </p:blipFill>
        <p:spPr>
          <a:xfrm>
            <a:off x="80307" y="1191438"/>
            <a:ext cx="8937606" cy="2237562"/>
          </a:xfrm>
          <a:prstGeom prst="rect">
            <a:avLst/>
          </a:prstGeom>
        </p:spPr>
      </p:pic>
    </p:spTree>
    <p:extLst>
      <p:ext uri="{BB962C8B-B14F-4D97-AF65-F5344CB8AC3E}">
        <p14:creationId xmlns:p14="http://schemas.microsoft.com/office/powerpoint/2010/main" val="3215723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DF1117-595C-40FF-A274-8635F7B5CC73}"/>
              </a:ext>
            </a:extLst>
          </p:cNvPr>
          <p:cNvSpPr txBox="1"/>
          <p:nvPr/>
        </p:nvSpPr>
        <p:spPr>
          <a:xfrm>
            <a:off x="0" y="-99392"/>
            <a:ext cx="9144000" cy="5386090"/>
          </a:xfrm>
          <a:prstGeom prst="rect">
            <a:avLst/>
          </a:prstGeom>
          <a:noFill/>
        </p:spPr>
        <p:txBody>
          <a:bodyPr wrap="square">
            <a:spAutoFit/>
          </a:bodyPr>
          <a:lstStyle/>
          <a:p>
            <a:r>
              <a:rPr lang="en-GB" sz="3200" kern="50" dirty="0">
                <a:effectLst/>
                <a:latin typeface="NTPreCursivef" panose="03000400000000000000" pitchFamily="66" charset="0"/>
                <a:ea typeface="Lucida Sans Unicode" panose="020B0602030504020204" pitchFamily="34" charset="0"/>
              </a:rPr>
              <a:t>Review:</a:t>
            </a:r>
          </a:p>
          <a:p>
            <a:endParaRPr lang="en-GB" sz="3200" kern="50" dirty="0">
              <a:solidFill>
                <a:srgbClr val="0070C0"/>
              </a:solidFill>
              <a:latin typeface="NTPreCursivef" panose="03000400000000000000" pitchFamily="66" charset="0"/>
              <a:ea typeface="Lucida Sans Unicode" panose="020B0602030504020204" pitchFamily="34" charset="0"/>
            </a:endParaRPr>
          </a:p>
          <a:p>
            <a:r>
              <a:rPr lang="en-GB" sz="2800" kern="50" dirty="0">
                <a:solidFill>
                  <a:srgbClr val="00B050"/>
                </a:solidFill>
                <a:latin typeface="NTPreCursivef" panose="03000400000000000000" pitchFamily="66" charset="0"/>
                <a:ea typeface="Lucida Sans Unicode" panose="020B0602030504020204" pitchFamily="34" charset="0"/>
              </a:rPr>
              <a:t>Identify each sentence type: (Exclamation, statement, command or question).</a:t>
            </a:r>
          </a:p>
          <a:p>
            <a:endParaRPr lang="en-GB" sz="2800" kern="50" dirty="0">
              <a:solidFill>
                <a:srgbClr val="00B050"/>
              </a:solidFill>
              <a:latin typeface="NTPreCursivef" panose="03000400000000000000" pitchFamily="66" charset="0"/>
              <a:ea typeface="Lucida Sans Unicode" panose="020B0602030504020204" pitchFamily="34" charset="0"/>
            </a:endParaRPr>
          </a:p>
          <a:p>
            <a:r>
              <a:rPr lang="en-GB" sz="2800" kern="50" dirty="0">
                <a:solidFill>
                  <a:srgbClr val="00B050"/>
                </a:solidFill>
                <a:latin typeface="NTPreCursivef" panose="03000400000000000000" pitchFamily="66" charset="0"/>
                <a:ea typeface="Lucida Sans Unicode" panose="020B0602030504020204" pitchFamily="34" charset="0"/>
              </a:rPr>
              <a:t>Are there any biscuits left</a:t>
            </a:r>
          </a:p>
          <a:p>
            <a:endParaRPr lang="en-GB" sz="2800" kern="50" dirty="0">
              <a:solidFill>
                <a:srgbClr val="00B050"/>
              </a:solidFill>
              <a:latin typeface="NTPreCursivef" panose="03000400000000000000" pitchFamily="66" charset="0"/>
              <a:ea typeface="Lucida Sans Unicode" panose="020B0602030504020204" pitchFamily="34" charset="0"/>
            </a:endParaRPr>
          </a:p>
          <a:p>
            <a:r>
              <a:rPr lang="en-GB" sz="2800" kern="50" dirty="0">
                <a:solidFill>
                  <a:srgbClr val="00B050"/>
                </a:solidFill>
                <a:latin typeface="NTPreCursivef" panose="03000400000000000000" pitchFamily="66" charset="0"/>
                <a:ea typeface="Lucida Sans Unicode" panose="020B0602030504020204" pitchFamily="34" charset="0"/>
              </a:rPr>
              <a:t>Quick, catch those papers before they fly away</a:t>
            </a:r>
          </a:p>
          <a:p>
            <a:endParaRPr lang="en-GB" sz="2800" kern="50" dirty="0">
              <a:solidFill>
                <a:srgbClr val="00B050"/>
              </a:solidFill>
              <a:latin typeface="NTPreCursivef" panose="03000400000000000000" pitchFamily="66" charset="0"/>
              <a:ea typeface="Lucida Sans Unicode" panose="020B0602030504020204" pitchFamily="34" charset="0"/>
            </a:endParaRPr>
          </a:p>
          <a:p>
            <a:r>
              <a:rPr lang="en-GB" sz="2800" kern="50" dirty="0">
                <a:solidFill>
                  <a:srgbClr val="00B050"/>
                </a:solidFill>
                <a:latin typeface="NTPreCursivef" panose="03000400000000000000" pitchFamily="66" charset="0"/>
                <a:ea typeface="Lucida Sans Unicode" panose="020B0602030504020204" pitchFamily="34" charset="0"/>
              </a:rPr>
              <a:t>I’m so excited I could jump for joy</a:t>
            </a:r>
          </a:p>
          <a:p>
            <a:endParaRPr lang="en-GB" sz="2800" kern="50" dirty="0">
              <a:solidFill>
                <a:srgbClr val="00B050"/>
              </a:solidFill>
              <a:latin typeface="NTPreCursivef" panose="03000400000000000000" pitchFamily="66" charset="0"/>
              <a:ea typeface="Lucida Sans Unicode" panose="020B0602030504020204" pitchFamily="34" charset="0"/>
            </a:endParaRPr>
          </a:p>
          <a:p>
            <a:r>
              <a:rPr lang="en-GB" sz="2800" kern="50" dirty="0">
                <a:solidFill>
                  <a:srgbClr val="00B050"/>
                </a:solidFill>
                <a:latin typeface="NTPreCursivef" panose="03000400000000000000" pitchFamily="66" charset="0"/>
                <a:ea typeface="Lucida Sans Unicode" panose="020B0602030504020204" pitchFamily="34" charset="0"/>
              </a:rPr>
              <a:t>Molly looked forward to sharing a riddle with her friends</a:t>
            </a:r>
          </a:p>
        </p:txBody>
      </p:sp>
    </p:spTree>
    <p:extLst>
      <p:ext uri="{BB962C8B-B14F-4D97-AF65-F5344CB8AC3E}">
        <p14:creationId xmlns:p14="http://schemas.microsoft.com/office/powerpoint/2010/main" val="2243948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B81658B-7B7C-49CA-A679-C11A7B736B8E}"/>
              </a:ext>
            </a:extLst>
          </p:cNvPr>
          <p:cNvSpPr txBox="1"/>
          <p:nvPr/>
        </p:nvSpPr>
        <p:spPr>
          <a:xfrm>
            <a:off x="13162" y="323614"/>
            <a:ext cx="9144000" cy="584775"/>
          </a:xfrm>
          <a:prstGeom prst="rect">
            <a:avLst/>
          </a:prstGeom>
          <a:noFill/>
        </p:spPr>
        <p:txBody>
          <a:bodyPr wrap="square">
            <a:spAutoFit/>
          </a:bodyPr>
          <a:lstStyle/>
          <a:p>
            <a:r>
              <a:rPr lang="en-GB" sz="3200" kern="50" dirty="0">
                <a:effectLst/>
                <a:latin typeface="NTPreCursivef" panose="03000400000000000000" pitchFamily="66" charset="0"/>
                <a:ea typeface="Lucida Sans Unicode" panose="020B0602030504020204" pitchFamily="34" charset="0"/>
              </a:rPr>
              <a:t>Answer: </a:t>
            </a:r>
          </a:p>
        </p:txBody>
      </p:sp>
      <p:sp>
        <p:nvSpPr>
          <p:cNvPr id="6" name="TextBox 5">
            <a:extLst>
              <a:ext uri="{FF2B5EF4-FFF2-40B4-BE49-F238E27FC236}">
                <a16:creationId xmlns:a16="http://schemas.microsoft.com/office/drawing/2014/main" id="{45EC5ED5-0D3C-4B30-8319-F452C4050F63}"/>
              </a:ext>
            </a:extLst>
          </p:cNvPr>
          <p:cNvSpPr txBox="1"/>
          <p:nvPr/>
        </p:nvSpPr>
        <p:spPr>
          <a:xfrm>
            <a:off x="-2614" y="493340"/>
            <a:ext cx="9144000" cy="1138773"/>
          </a:xfrm>
          <a:prstGeom prst="rect">
            <a:avLst/>
          </a:prstGeom>
          <a:noFill/>
        </p:spPr>
        <p:txBody>
          <a:bodyPr wrap="square">
            <a:spAutoFit/>
          </a:bodyPr>
          <a:lstStyle/>
          <a:p>
            <a:endParaRPr lang="en-GB" sz="3200" kern="50" dirty="0">
              <a:latin typeface="NTPreCursivef" panose="03000400000000000000" pitchFamily="66" charset="0"/>
              <a:ea typeface="Lucida Sans Unicode" panose="020B0602030504020204" pitchFamily="34" charset="0"/>
            </a:endParaRPr>
          </a:p>
          <a:p>
            <a:endParaRPr lang="en-GB" sz="3600" kern="50" dirty="0">
              <a:latin typeface="NTPreCursivef" panose="03000400000000000000" pitchFamily="66" charset="0"/>
              <a:ea typeface="Lucida Sans Unicode" panose="020B0602030504020204" pitchFamily="34" charset="0"/>
            </a:endParaRPr>
          </a:p>
        </p:txBody>
      </p:sp>
      <p:sp>
        <p:nvSpPr>
          <p:cNvPr id="8" name="TextBox 7">
            <a:extLst>
              <a:ext uri="{FF2B5EF4-FFF2-40B4-BE49-F238E27FC236}">
                <a16:creationId xmlns:a16="http://schemas.microsoft.com/office/drawing/2014/main" id="{AB3E748B-296F-49AF-AE87-0763DBF8AEEA}"/>
              </a:ext>
            </a:extLst>
          </p:cNvPr>
          <p:cNvSpPr txBox="1"/>
          <p:nvPr/>
        </p:nvSpPr>
        <p:spPr>
          <a:xfrm>
            <a:off x="-18390" y="485421"/>
            <a:ext cx="9144000" cy="1569660"/>
          </a:xfrm>
          <a:prstGeom prst="rect">
            <a:avLst/>
          </a:prstGeom>
          <a:noFill/>
        </p:spPr>
        <p:txBody>
          <a:bodyPr wrap="square">
            <a:spAutoFit/>
          </a:bodyPr>
          <a:lstStyle/>
          <a:p>
            <a:endParaRPr lang="en-GB" sz="3200" kern="50" dirty="0">
              <a:latin typeface="NTPreCursivef" panose="03000400000000000000" pitchFamily="66" charset="0"/>
              <a:ea typeface="Lucida Sans Unicode" panose="020B0602030504020204" pitchFamily="34" charset="0"/>
            </a:endParaRPr>
          </a:p>
          <a:p>
            <a:endParaRPr lang="en-GB" sz="3200" kern="50" dirty="0">
              <a:latin typeface="NTPreCursivef" panose="03000400000000000000" pitchFamily="66" charset="0"/>
              <a:ea typeface="Lucida Sans Unicode" panose="020B0602030504020204" pitchFamily="34" charset="0"/>
            </a:endParaRPr>
          </a:p>
          <a:p>
            <a:endParaRPr lang="en-GB" sz="3200" kern="50" dirty="0">
              <a:latin typeface="NTPreCursivef" panose="03000400000000000000" pitchFamily="66" charset="0"/>
              <a:ea typeface="Lucida Sans Unicode" panose="020B0602030504020204" pitchFamily="34" charset="0"/>
            </a:endParaRPr>
          </a:p>
        </p:txBody>
      </p:sp>
      <p:sp>
        <p:nvSpPr>
          <p:cNvPr id="9" name="TextBox 8">
            <a:extLst>
              <a:ext uri="{FF2B5EF4-FFF2-40B4-BE49-F238E27FC236}">
                <a16:creationId xmlns:a16="http://schemas.microsoft.com/office/drawing/2014/main" id="{0331690D-8769-4698-99D7-92F98743E152}"/>
              </a:ext>
            </a:extLst>
          </p:cNvPr>
          <p:cNvSpPr txBox="1"/>
          <p:nvPr/>
        </p:nvSpPr>
        <p:spPr>
          <a:xfrm>
            <a:off x="107504" y="1270251"/>
            <a:ext cx="9144000" cy="3970318"/>
          </a:xfrm>
          <a:prstGeom prst="rect">
            <a:avLst/>
          </a:prstGeom>
          <a:noFill/>
        </p:spPr>
        <p:txBody>
          <a:bodyPr wrap="square">
            <a:spAutoFit/>
          </a:bodyPr>
          <a:lstStyle/>
          <a:p>
            <a:endParaRPr lang="en-GB" sz="2800" kern="50" dirty="0">
              <a:solidFill>
                <a:srgbClr val="00B050"/>
              </a:solidFill>
              <a:latin typeface="NTPreCursivef" panose="03000400000000000000" pitchFamily="66" charset="0"/>
              <a:ea typeface="Lucida Sans Unicode" panose="020B0602030504020204" pitchFamily="34" charset="0"/>
            </a:endParaRPr>
          </a:p>
          <a:p>
            <a:r>
              <a:rPr lang="en-GB" sz="2800" kern="50" dirty="0">
                <a:solidFill>
                  <a:srgbClr val="00B050"/>
                </a:solidFill>
                <a:latin typeface="NTPreCursivef" panose="03000400000000000000" pitchFamily="66" charset="0"/>
                <a:ea typeface="Lucida Sans Unicode" panose="020B0602030504020204" pitchFamily="34" charset="0"/>
              </a:rPr>
              <a:t>Are there any biscuits left? QUESTION</a:t>
            </a:r>
          </a:p>
          <a:p>
            <a:endParaRPr lang="en-GB" sz="2800" kern="50" dirty="0">
              <a:solidFill>
                <a:srgbClr val="00B050"/>
              </a:solidFill>
              <a:latin typeface="NTPreCursivef" panose="03000400000000000000" pitchFamily="66" charset="0"/>
              <a:ea typeface="Lucida Sans Unicode" panose="020B0602030504020204" pitchFamily="34" charset="0"/>
            </a:endParaRPr>
          </a:p>
          <a:p>
            <a:r>
              <a:rPr lang="en-GB" sz="2800" kern="50" dirty="0">
                <a:solidFill>
                  <a:srgbClr val="00B050"/>
                </a:solidFill>
                <a:latin typeface="NTPreCursivef" panose="03000400000000000000" pitchFamily="66" charset="0"/>
                <a:ea typeface="Lucida Sans Unicode" panose="020B0602030504020204" pitchFamily="34" charset="0"/>
              </a:rPr>
              <a:t>Quick, catch those papers before they fly away. COMMAND</a:t>
            </a:r>
          </a:p>
          <a:p>
            <a:endParaRPr lang="en-GB" sz="2800" kern="50" dirty="0">
              <a:solidFill>
                <a:srgbClr val="00B050"/>
              </a:solidFill>
              <a:latin typeface="NTPreCursivef" panose="03000400000000000000" pitchFamily="66" charset="0"/>
              <a:ea typeface="Lucida Sans Unicode" panose="020B0602030504020204" pitchFamily="34" charset="0"/>
            </a:endParaRPr>
          </a:p>
          <a:p>
            <a:r>
              <a:rPr lang="en-GB" sz="2800" kern="50" dirty="0">
                <a:solidFill>
                  <a:srgbClr val="00B050"/>
                </a:solidFill>
                <a:latin typeface="NTPreCursivef" panose="03000400000000000000" pitchFamily="66" charset="0"/>
                <a:ea typeface="Lucida Sans Unicode" panose="020B0602030504020204" pitchFamily="34" charset="0"/>
              </a:rPr>
              <a:t>I’m so excited I could jump for joy! EXCLAMATION</a:t>
            </a:r>
          </a:p>
          <a:p>
            <a:endParaRPr lang="en-GB" sz="2800" kern="50" dirty="0">
              <a:solidFill>
                <a:srgbClr val="00B050"/>
              </a:solidFill>
              <a:latin typeface="NTPreCursivef" panose="03000400000000000000" pitchFamily="66" charset="0"/>
              <a:ea typeface="Lucida Sans Unicode" panose="020B0602030504020204" pitchFamily="34" charset="0"/>
            </a:endParaRPr>
          </a:p>
          <a:p>
            <a:r>
              <a:rPr lang="en-GB" sz="2800" kern="50" dirty="0">
                <a:solidFill>
                  <a:srgbClr val="00B050"/>
                </a:solidFill>
                <a:latin typeface="NTPreCursivef" panose="03000400000000000000" pitchFamily="66" charset="0"/>
                <a:ea typeface="Lucida Sans Unicode" panose="020B0602030504020204" pitchFamily="34" charset="0"/>
              </a:rPr>
              <a:t>Molly looked forward to sharing a riddle with her friends. STATEMENT</a:t>
            </a:r>
          </a:p>
        </p:txBody>
      </p:sp>
    </p:spTree>
    <p:extLst>
      <p:ext uri="{BB962C8B-B14F-4D97-AF65-F5344CB8AC3E}">
        <p14:creationId xmlns:p14="http://schemas.microsoft.com/office/powerpoint/2010/main" val="3552298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F786CFA-7342-497B-9FDF-2B5C8DBB865B}"/>
              </a:ext>
            </a:extLst>
          </p:cNvPr>
          <p:cNvSpPr txBox="1"/>
          <p:nvPr/>
        </p:nvSpPr>
        <p:spPr>
          <a:xfrm>
            <a:off x="1706459" y="-6638"/>
            <a:ext cx="6120680" cy="369332"/>
          </a:xfrm>
          <a:prstGeom prst="rect">
            <a:avLst/>
          </a:prstGeom>
          <a:noFill/>
        </p:spPr>
        <p:txBody>
          <a:bodyPr wrap="square">
            <a:spAutoFit/>
          </a:bodyPr>
          <a:lstStyle/>
          <a:p>
            <a:r>
              <a:rPr lang="en-GB" dirty="0"/>
              <a:t>https://www.youtube.com/watch?v=eDkpVwrhYfo</a:t>
            </a:r>
          </a:p>
        </p:txBody>
      </p:sp>
      <p:sp>
        <p:nvSpPr>
          <p:cNvPr id="9" name="TextBox 8">
            <a:extLst>
              <a:ext uri="{FF2B5EF4-FFF2-40B4-BE49-F238E27FC236}">
                <a16:creationId xmlns:a16="http://schemas.microsoft.com/office/drawing/2014/main" id="{A6A4CA5F-85BC-4C54-8D2B-E44548E68B58}"/>
              </a:ext>
            </a:extLst>
          </p:cNvPr>
          <p:cNvSpPr txBox="1"/>
          <p:nvPr/>
        </p:nvSpPr>
        <p:spPr>
          <a:xfrm>
            <a:off x="251520" y="560635"/>
            <a:ext cx="8083450" cy="4832092"/>
          </a:xfrm>
          <a:prstGeom prst="rect">
            <a:avLst/>
          </a:prstGeom>
          <a:noFill/>
        </p:spPr>
        <p:txBody>
          <a:bodyPr wrap="square">
            <a:spAutoFit/>
          </a:bodyPr>
          <a:lstStyle/>
          <a:p>
            <a:r>
              <a:rPr lang="en-GB" sz="2800" dirty="0">
                <a:solidFill>
                  <a:srgbClr val="0070C0"/>
                </a:solidFill>
              </a:rPr>
              <a:t>Today we are going to write the introduction for our non-chronological reports:</a:t>
            </a:r>
          </a:p>
          <a:p>
            <a:endParaRPr lang="en-GB" sz="2800" dirty="0">
              <a:solidFill>
                <a:srgbClr val="0070C0"/>
              </a:solidFill>
            </a:endParaRPr>
          </a:p>
          <a:p>
            <a:r>
              <a:rPr lang="en-GB" sz="2800" dirty="0">
                <a:solidFill>
                  <a:srgbClr val="0070C0"/>
                </a:solidFill>
              </a:rPr>
              <a:t>What are the 5W’s that we should include?</a:t>
            </a:r>
          </a:p>
          <a:p>
            <a:endParaRPr lang="en-GB" sz="2800" dirty="0">
              <a:solidFill>
                <a:srgbClr val="0070C0"/>
              </a:solidFill>
            </a:endParaRPr>
          </a:p>
          <a:p>
            <a:r>
              <a:rPr lang="en-GB" sz="2800" dirty="0">
                <a:solidFill>
                  <a:srgbClr val="00B050"/>
                </a:solidFill>
              </a:rPr>
              <a:t>Who flies model aircraft? </a:t>
            </a:r>
          </a:p>
          <a:p>
            <a:r>
              <a:rPr lang="en-GB" sz="2800" dirty="0">
                <a:solidFill>
                  <a:srgbClr val="00B050"/>
                </a:solidFill>
              </a:rPr>
              <a:t>What is a model aircraft?</a:t>
            </a:r>
          </a:p>
          <a:p>
            <a:r>
              <a:rPr lang="en-GB" sz="2800" dirty="0">
                <a:solidFill>
                  <a:srgbClr val="00B050"/>
                </a:solidFill>
              </a:rPr>
              <a:t> When throughout history have model aircraft been relevant? </a:t>
            </a:r>
          </a:p>
          <a:p>
            <a:r>
              <a:rPr lang="en-GB" sz="2800" dirty="0">
                <a:solidFill>
                  <a:srgbClr val="00B050"/>
                </a:solidFill>
              </a:rPr>
              <a:t>Where are model aircraft popular? </a:t>
            </a:r>
          </a:p>
          <a:p>
            <a:r>
              <a:rPr lang="en-GB" sz="2800" dirty="0">
                <a:solidFill>
                  <a:srgbClr val="00B050"/>
                </a:solidFill>
              </a:rPr>
              <a:t>Why should the reader be interested in this?</a:t>
            </a:r>
          </a:p>
        </p:txBody>
      </p:sp>
    </p:spTree>
    <p:extLst>
      <p:ext uri="{BB962C8B-B14F-4D97-AF65-F5344CB8AC3E}">
        <p14:creationId xmlns:p14="http://schemas.microsoft.com/office/powerpoint/2010/main" val="2676841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770CF76-9085-45CB-91D5-CC82AE4F0908}"/>
              </a:ext>
            </a:extLst>
          </p:cNvPr>
          <p:cNvSpPr txBox="1"/>
          <p:nvPr/>
        </p:nvSpPr>
        <p:spPr>
          <a:xfrm>
            <a:off x="179512" y="692696"/>
            <a:ext cx="9145016" cy="3970318"/>
          </a:xfrm>
          <a:prstGeom prst="rect">
            <a:avLst/>
          </a:prstGeom>
          <a:noFill/>
        </p:spPr>
        <p:txBody>
          <a:bodyPr wrap="square">
            <a:spAutoFit/>
          </a:bodyPr>
          <a:lstStyle/>
          <a:p>
            <a:r>
              <a:rPr lang="en-GB" sz="2800" dirty="0">
                <a:solidFill>
                  <a:srgbClr val="00B050"/>
                </a:solidFill>
              </a:rPr>
              <a:t>Who flies model aircraft? </a:t>
            </a:r>
          </a:p>
          <a:p>
            <a:r>
              <a:rPr lang="en-GB" sz="2800" dirty="0">
                <a:solidFill>
                  <a:srgbClr val="00B050"/>
                </a:solidFill>
              </a:rPr>
              <a:t>What is a model aircraft?</a:t>
            </a:r>
          </a:p>
          <a:p>
            <a:r>
              <a:rPr lang="en-GB" sz="2800" dirty="0">
                <a:solidFill>
                  <a:srgbClr val="00B050"/>
                </a:solidFill>
              </a:rPr>
              <a:t> When throughout history have model aircraft been relevant? </a:t>
            </a:r>
          </a:p>
          <a:p>
            <a:r>
              <a:rPr lang="en-GB" sz="2800" dirty="0">
                <a:solidFill>
                  <a:srgbClr val="00B050"/>
                </a:solidFill>
              </a:rPr>
              <a:t>Where are model aircraft popular? </a:t>
            </a:r>
          </a:p>
          <a:p>
            <a:r>
              <a:rPr lang="en-GB" sz="2800" dirty="0">
                <a:solidFill>
                  <a:srgbClr val="00B050"/>
                </a:solidFill>
              </a:rPr>
              <a:t>Why should the reader be interested in this?</a:t>
            </a:r>
          </a:p>
          <a:p>
            <a:endParaRPr lang="en-GB" sz="2800" dirty="0">
              <a:solidFill>
                <a:srgbClr val="00B050"/>
              </a:solidFill>
            </a:endParaRPr>
          </a:p>
          <a:p>
            <a:r>
              <a:rPr lang="en-GB" sz="2800" dirty="0">
                <a:solidFill>
                  <a:srgbClr val="0070C0"/>
                </a:solidFill>
              </a:rPr>
              <a:t>Jot down your ideas to answer each question!</a:t>
            </a:r>
          </a:p>
          <a:p>
            <a:endParaRPr lang="en-GB" sz="2800" dirty="0">
              <a:solidFill>
                <a:srgbClr val="0070C0"/>
              </a:solidFill>
            </a:endParaRPr>
          </a:p>
          <a:p>
            <a:r>
              <a:rPr lang="en-GB" sz="2800" dirty="0">
                <a:solidFill>
                  <a:srgbClr val="0070C0"/>
                </a:solidFill>
              </a:rPr>
              <a:t>Answers/support on the next slide.</a:t>
            </a:r>
          </a:p>
        </p:txBody>
      </p:sp>
    </p:spTree>
    <p:extLst>
      <p:ext uri="{BB962C8B-B14F-4D97-AF65-F5344CB8AC3E}">
        <p14:creationId xmlns:p14="http://schemas.microsoft.com/office/powerpoint/2010/main" val="4176642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6DA7BF-6E7A-4C09-B7C9-EDD8237145CD}"/>
              </a:ext>
            </a:extLst>
          </p:cNvPr>
          <p:cNvSpPr txBox="1"/>
          <p:nvPr/>
        </p:nvSpPr>
        <p:spPr>
          <a:xfrm>
            <a:off x="197768" y="692696"/>
            <a:ext cx="8748464" cy="5016758"/>
          </a:xfrm>
          <a:prstGeom prst="rect">
            <a:avLst/>
          </a:prstGeom>
          <a:noFill/>
        </p:spPr>
        <p:txBody>
          <a:bodyPr wrap="square">
            <a:spAutoFit/>
          </a:bodyPr>
          <a:lstStyle/>
          <a:p>
            <a:r>
              <a:rPr lang="en-GB" sz="3200" dirty="0">
                <a:solidFill>
                  <a:srgbClr val="0070C0"/>
                </a:solidFill>
              </a:rPr>
              <a:t>Who – Hundreds of people, model aircraft associations. </a:t>
            </a:r>
          </a:p>
          <a:p>
            <a:r>
              <a:rPr lang="en-GB" sz="3200" dirty="0">
                <a:solidFill>
                  <a:srgbClr val="0070C0"/>
                </a:solidFill>
              </a:rPr>
              <a:t>What – A model aircraft is a small sized unmanned aircraft. </a:t>
            </a:r>
          </a:p>
          <a:p>
            <a:r>
              <a:rPr lang="en-GB" sz="3200" dirty="0">
                <a:solidFill>
                  <a:srgbClr val="0070C0"/>
                </a:solidFill>
              </a:rPr>
              <a:t>When – From Ancient Egyptian times to the present day. </a:t>
            </a:r>
          </a:p>
          <a:p>
            <a:r>
              <a:rPr lang="en-GB" sz="3200" dirty="0">
                <a:solidFill>
                  <a:srgbClr val="0070C0"/>
                </a:solidFill>
              </a:rPr>
              <a:t>Where – Worldwide. </a:t>
            </a:r>
          </a:p>
          <a:p>
            <a:r>
              <a:rPr lang="en-GB" sz="3200" dirty="0">
                <a:solidFill>
                  <a:srgbClr val="0070C0"/>
                </a:solidFill>
              </a:rPr>
              <a:t>Why – Read on to find out more about the history of model aircraft, the different types of aircraft and their construction materials.</a:t>
            </a:r>
          </a:p>
        </p:txBody>
      </p:sp>
    </p:spTree>
    <p:extLst>
      <p:ext uri="{BB962C8B-B14F-4D97-AF65-F5344CB8AC3E}">
        <p14:creationId xmlns:p14="http://schemas.microsoft.com/office/powerpoint/2010/main" val="3196545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ED0D15-7BA6-40FE-91D4-55151FE20E67}"/>
              </a:ext>
            </a:extLst>
          </p:cNvPr>
          <p:cNvSpPr txBox="1"/>
          <p:nvPr/>
        </p:nvSpPr>
        <p:spPr>
          <a:xfrm>
            <a:off x="71500" y="1263120"/>
            <a:ext cx="9001000" cy="3108543"/>
          </a:xfrm>
          <a:prstGeom prst="rect">
            <a:avLst/>
          </a:prstGeom>
          <a:noFill/>
        </p:spPr>
        <p:txBody>
          <a:bodyPr wrap="square">
            <a:spAutoFit/>
          </a:bodyPr>
          <a:lstStyle/>
          <a:p>
            <a:r>
              <a:rPr lang="en-GB" sz="2800" dirty="0"/>
              <a:t>Example:</a:t>
            </a:r>
          </a:p>
          <a:p>
            <a:endParaRPr lang="en-GB" sz="2800" dirty="0"/>
          </a:p>
          <a:p>
            <a:r>
              <a:rPr lang="en-GB" sz="2800" dirty="0"/>
              <a:t>A model aircraft is a small-sized, unmanned aircraft. From Ancient Egyptian times to the present day, hundreds of people, worldwide, fly these carefully constructed models. Read on to find out more about the history of model aircraft and the different types of aircraft.</a:t>
            </a:r>
          </a:p>
        </p:txBody>
      </p:sp>
    </p:spTree>
    <p:extLst>
      <p:ext uri="{BB962C8B-B14F-4D97-AF65-F5344CB8AC3E}">
        <p14:creationId xmlns:p14="http://schemas.microsoft.com/office/powerpoint/2010/main" val="848814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6390A5-A37B-4FA3-8F20-8186095961CC}"/>
              </a:ext>
            </a:extLst>
          </p:cNvPr>
          <p:cNvSpPr txBox="1"/>
          <p:nvPr/>
        </p:nvSpPr>
        <p:spPr>
          <a:xfrm>
            <a:off x="179512" y="620688"/>
            <a:ext cx="8964488" cy="3046988"/>
          </a:xfrm>
          <a:prstGeom prst="rect">
            <a:avLst/>
          </a:prstGeom>
          <a:noFill/>
        </p:spPr>
        <p:txBody>
          <a:bodyPr wrap="square" rtlCol="0">
            <a:spAutoFit/>
          </a:bodyPr>
          <a:lstStyle/>
          <a:p>
            <a:r>
              <a:rPr lang="en-GB" sz="3200" dirty="0">
                <a:solidFill>
                  <a:srgbClr val="00B050"/>
                </a:solidFill>
              </a:rPr>
              <a:t>Now use your 5W notes to write your own introductory paragraph about your non-chronological report on model aircraft! </a:t>
            </a:r>
          </a:p>
          <a:p>
            <a:endParaRPr lang="en-GB" sz="3200" dirty="0">
              <a:solidFill>
                <a:srgbClr val="00B050"/>
              </a:solidFill>
            </a:endParaRPr>
          </a:p>
          <a:p>
            <a:r>
              <a:rPr lang="en-GB" sz="3200" dirty="0">
                <a:solidFill>
                  <a:srgbClr val="0070C0"/>
                </a:solidFill>
              </a:rPr>
              <a:t>Expand your notes into sentences using exciting vocabulary for the reader!</a:t>
            </a:r>
          </a:p>
        </p:txBody>
      </p:sp>
    </p:spTree>
    <p:extLst>
      <p:ext uri="{BB962C8B-B14F-4D97-AF65-F5344CB8AC3E}">
        <p14:creationId xmlns:p14="http://schemas.microsoft.com/office/powerpoint/2010/main" val="23874055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15394</TotalTime>
  <Words>363</Words>
  <Application>Microsoft Office PowerPoint</Application>
  <PresentationFormat>On-screen Show (4:3)</PresentationFormat>
  <Paragraphs>52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NTPreCursivef</vt:lpstr>
      <vt:lpstr>NTPreCursivefk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Corinne Howell</dc:creator>
  <cp:lastModifiedBy>Corinne Howell</cp:lastModifiedBy>
  <cp:revision>338</cp:revision>
  <cp:lastPrinted>2021-01-05T13:32:52Z</cp:lastPrinted>
  <dcterms:created xsi:type="dcterms:W3CDTF">2017-03-18T12:46:03Z</dcterms:created>
  <dcterms:modified xsi:type="dcterms:W3CDTF">2021-02-02T12:16:58Z</dcterms:modified>
</cp:coreProperties>
</file>